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8.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19.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9.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2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4.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5.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6.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7.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9.xml" ContentType="application/vnd.openxmlformats-officedocument.presentationml.notesSlide+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5" r:id="rId2"/>
    <p:sldMasterId id="2147483666" r:id="rId3"/>
    <p:sldMasterId id="2147483668" r:id="rId4"/>
  </p:sldMasterIdLst>
  <p:notesMasterIdLst>
    <p:notesMasterId r:id="rId34"/>
  </p:notesMasterIdLst>
  <p:handoutMasterIdLst>
    <p:handoutMasterId r:id="rId35"/>
  </p:handoutMasterIdLst>
  <p:sldIdLst>
    <p:sldId id="257" r:id="rId5"/>
    <p:sldId id="256" r:id="rId6"/>
    <p:sldId id="258" r:id="rId7"/>
    <p:sldId id="292" r:id="rId8"/>
    <p:sldId id="285" r:id="rId9"/>
    <p:sldId id="295" r:id="rId10"/>
    <p:sldId id="290" r:id="rId11"/>
    <p:sldId id="293" r:id="rId12"/>
    <p:sldId id="29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91" r:id="rId26"/>
    <p:sldId id="287" r:id="rId27"/>
    <p:sldId id="278" r:id="rId28"/>
    <p:sldId id="280" r:id="rId29"/>
    <p:sldId id="281" r:id="rId30"/>
    <p:sldId id="282" r:id="rId31"/>
    <p:sldId id="283" r:id="rId32"/>
    <p:sldId id="284" r:id="rId33"/>
  </p:sldIdLst>
  <p:sldSz cx="9144000" cy="6858000" type="screen4x3"/>
  <p:notesSz cx="7315200" cy="96012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4185">
          <p15:clr>
            <a:srgbClr val="A4A3A4"/>
          </p15:clr>
        </p15:guide>
        <p15:guide id="2" orient="horz" pos="1254">
          <p15:clr>
            <a:srgbClr val="A4A3A4"/>
          </p15:clr>
        </p15:guide>
        <p15:guide id="3" orient="horz" pos="1346">
          <p15:clr>
            <a:srgbClr val="A4A3A4"/>
          </p15:clr>
        </p15:guide>
        <p15:guide id="4" pos="2888">
          <p15:clr>
            <a:srgbClr val="A4A3A4"/>
          </p15:clr>
        </p15:guide>
        <p15:guide id="5" pos="5328">
          <p15:clr>
            <a:srgbClr val="A4A3A4"/>
          </p15:clr>
        </p15:guide>
        <p15:guide id="6" pos="156">
          <p15:clr>
            <a:srgbClr val="A4A3A4"/>
          </p15:clr>
        </p15:guide>
      </p15:sldGuideLst>
    </p:ext>
    <p:ext uri="{2D200454-40CA-4A62-9FC3-DE9A4176ACB9}">
      <p15:notesGuideLst xmlns:p15="http://schemas.microsoft.com/office/powerpoint/2012/main" xmlns="">
        <p15:guide id="1" orient="horz" pos="2962">
          <p15:clr>
            <a:srgbClr val="A4A3A4"/>
          </p15:clr>
        </p15:guide>
        <p15:guide id="2" pos="8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00"/>
    <a:srgbClr val="00943A"/>
    <a:srgbClr val="359425"/>
    <a:srgbClr val="CC0000"/>
    <a:srgbClr val="14319C"/>
    <a:srgbClr val="990099"/>
    <a:srgbClr val="CCCCFF"/>
    <a:srgbClr val="CCECFF"/>
    <a:srgbClr val="CC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0" autoAdjust="0"/>
    <p:restoredTop sz="61184" autoAdjust="0"/>
  </p:normalViewPr>
  <p:slideViewPr>
    <p:cSldViewPr snapToGrid="0">
      <p:cViewPr>
        <p:scale>
          <a:sx n="52" d="100"/>
          <a:sy n="52" d="100"/>
        </p:scale>
        <p:origin x="-726" y="-138"/>
      </p:cViewPr>
      <p:guideLst>
        <p:guide orient="horz" pos="4185"/>
        <p:guide orient="horz" pos="1254"/>
        <p:guide orient="horz" pos="1346"/>
        <p:guide pos="2888"/>
        <p:guide pos="5328"/>
        <p:guide pos="1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2904" y="96"/>
      </p:cViewPr>
      <p:guideLst>
        <p:guide orient="horz" pos="2962"/>
        <p:guide pos="8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586F622-DE0B-490B-9F76-BD235814EA5F}" type="slidenum">
              <a:rPr lang="en-US" altLang="en-US"/>
              <a:pPr>
                <a:defRPr/>
              </a:pPr>
              <a:t>‹#›</a:t>
            </a:fld>
            <a:endParaRPr lang="en-US" altLang="en-US"/>
          </a:p>
        </p:txBody>
      </p:sp>
    </p:spTree>
    <p:extLst>
      <p:ext uri="{BB962C8B-B14F-4D97-AF65-F5344CB8AC3E}">
        <p14:creationId xmlns:p14="http://schemas.microsoft.com/office/powerpoint/2010/main" val="1106725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defTabSz="965200">
              <a:defRPr sz="1300"/>
            </a:lvl1pPr>
          </a:lstStyle>
          <a:p>
            <a:pPr>
              <a:defRPr/>
            </a:pPr>
            <a:endParaRPr lang="en-US"/>
          </a:p>
        </p:txBody>
      </p:sp>
      <p:sp>
        <p:nvSpPr>
          <p:cNvPr id="747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lvl1pPr algn="r" defTabSz="965200">
              <a:defRPr sz="13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1220788" y="4479925"/>
            <a:ext cx="48768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47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defTabSz="965200">
              <a:defRPr sz="1300"/>
            </a:lvl1pPr>
          </a:lstStyle>
          <a:p>
            <a:pPr>
              <a:defRPr/>
            </a:pPr>
            <a:endParaRPr lang="en-US"/>
          </a:p>
        </p:txBody>
      </p:sp>
      <p:sp>
        <p:nvSpPr>
          <p:cNvPr id="747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7" tIns="48328" rIns="96657" bIns="48328" numCol="1" anchor="b" anchorCtr="0" compatLnSpc="1">
            <a:prstTxWarp prst="textNoShape">
              <a:avLst/>
            </a:prstTxWarp>
          </a:bodyPr>
          <a:lstStyle>
            <a:lvl1pPr algn="r" defTabSz="965200">
              <a:defRPr sz="1300"/>
            </a:lvl1pPr>
          </a:lstStyle>
          <a:p>
            <a:pPr>
              <a:defRPr/>
            </a:pPr>
            <a:fld id="{348FF501-3F04-4E03-BF29-E9454D6FC0C8}" type="slidenum">
              <a:rPr lang="en-US" altLang="en-US"/>
              <a:pPr>
                <a:defRPr/>
              </a:pPr>
              <a:t>‹#›</a:t>
            </a:fld>
            <a:endParaRPr lang="en-US" altLang="en-US"/>
          </a:p>
        </p:txBody>
      </p:sp>
    </p:spTree>
    <p:extLst>
      <p:ext uri="{BB962C8B-B14F-4D97-AF65-F5344CB8AC3E}">
        <p14:creationId xmlns:p14="http://schemas.microsoft.com/office/powerpoint/2010/main" val="2057285368"/>
      </p:ext>
    </p:extLst>
  </p:cSld>
  <p:clrMap bg1="lt1" tx1="dk1" bg2="lt2" tx2="dk2" accent1="accent1" accent2="accent2" accent3="accent3" accent4="accent4" accent5="accent5" accent6="accent6" hlink="hlink" folHlink="folHlink"/>
  <p:notesStyle>
    <a:lvl1pPr algn="l" rtl="0" eaLnBrk="0" fontAlgn="base" hangingPunct="0">
      <a:lnSpc>
        <a:spcPct val="100000"/>
      </a:lnSpc>
      <a:spcBef>
        <a:spcPts val="600"/>
      </a:spcBef>
      <a:spcAft>
        <a:spcPct val="0"/>
      </a:spcAft>
      <a:buSzPct val="135000"/>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114300" algn="l" rtl="0" eaLnBrk="0" fontAlgn="base" hangingPunct="0">
      <a:lnSpc>
        <a:spcPct val="100000"/>
      </a:lnSpc>
      <a:spcBef>
        <a:spcPts val="600"/>
      </a:spcBef>
      <a:spcAft>
        <a:spcPct val="0"/>
      </a:spcAft>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7800" indent="-63500" algn="l" rtl="0" eaLnBrk="0" fontAlgn="base" hangingPunct="0">
      <a:lnSpc>
        <a:spcPct val="100000"/>
      </a:lnSpc>
      <a:spcBef>
        <a:spcPts val="600"/>
      </a:spcBef>
      <a:spcAft>
        <a:spcPct val="0"/>
      </a:spcAft>
      <a:buChar char="–"/>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77800" indent="-63500" algn="l" rtl="0" eaLnBrk="0" fontAlgn="base" hangingPunct="0">
      <a:lnSpc>
        <a:spcPct val="100000"/>
      </a:lnSpc>
      <a:spcBef>
        <a:spcPts val="600"/>
      </a:spcBef>
      <a:spcAft>
        <a:spcPct val="0"/>
      </a:spcAft>
      <a:buChar char="–"/>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77800" indent="-63500" algn="l" rtl="0" eaLnBrk="0" fontAlgn="base" hangingPunct="0">
      <a:lnSpc>
        <a:spcPct val="100000"/>
      </a:lnSpc>
      <a:spcBef>
        <a:spcPts val="600"/>
      </a:spcBef>
      <a:spcAft>
        <a:spcPct val="0"/>
      </a:spcAft>
      <a:buChar char="–"/>
      <a:defRPr sz="9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8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9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0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1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17.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2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30.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909472F-18A5-4EC4-A8C3-3919641844AE}" type="slidenum">
              <a:rPr lang="en-US" altLang="en-US" sz="1300" smtClean="0"/>
              <a:pPr/>
              <a:t>1</a:t>
            </a:fld>
            <a:endParaRPr lang="en-US" altLang="en-US" sz="1300"/>
          </a:p>
        </p:txBody>
      </p:sp>
      <p:sp>
        <p:nvSpPr>
          <p:cNvPr id="9219" name="Rectangle 4"/>
          <p:cNvSpPr>
            <a:spLocks noGrp="1" noRot="1" noChangeAspect="1" noChangeArrowheads="1" noTextEdit="1"/>
          </p:cNvSpPr>
          <p:nvPr>
            <p:ph type="sldImg"/>
          </p:nvPr>
        </p:nvSpPr>
        <p:spPr>
          <a:xfrm>
            <a:off x="1373188" y="720725"/>
            <a:ext cx="4800600" cy="3600450"/>
          </a:xfrm>
          <a:ln/>
        </p:spPr>
      </p:sp>
      <p:sp>
        <p:nvSpPr>
          <p:cNvPr id="9220" name="Rectangle 5"/>
          <p:cNvSpPr>
            <a:spLocks noGrp="1" noChangeArrowheads="1"/>
          </p:cNvSpPr>
          <p:nvPr>
            <p:ph type="body" idx="1"/>
          </p:nvPr>
        </p:nvSpPr>
        <p:spPr>
          <a:noFill/>
        </p:spPr>
        <p:txBody>
          <a:bodyPr/>
          <a:lstStyle/>
          <a:p>
            <a:pPr lvl="0"/>
            <a:r>
              <a:rPr lang="en-US" altLang="en-US" dirty="0"/>
              <a:t>Today, we’re going to talk about generational diversity. Recognizing and understanding differences among the different generations in the workforce can help you better supervise your employees. Generational diversity can have an impact on the way employees perform, the way they perceive you and the organization, and the way they interact with one another. </a:t>
            </a:r>
          </a:p>
          <a:p>
            <a:pPr lvl="0"/>
            <a:r>
              <a:rPr lang="en-US" altLang="en-US" dirty="0"/>
              <a:t>Although generational differences are only one way the workforce is diverse, and although generation is only one factor affecting employees’ attitudes and behavior, you need to understand the influences, experiences, and concerns that shape your employees so that you can work well with employees of all ages and encourage them to perform at their best.</a:t>
            </a:r>
          </a:p>
        </p:txBody>
      </p:sp>
    </p:spTree>
    <p:extLst>
      <p:ext uri="{BB962C8B-B14F-4D97-AF65-F5344CB8AC3E}">
        <p14:creationId xmlns:p14="http://schemas.microsoft.com/office/powerpoint/2010/main" val="62031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ED02A9D-3268-4E67-84ED-805312A46253}" type="slidenum">
              <a:rPr lang="en-US" altLang="en-US" sz="1300" smtClean="0"/>
              <a:pPr/>
              <a:t>10</a:t>
            </a:fld>
            <a:endParaRPr lang="en-US" altLang="en-US" sz="1300"/>
          </a:p>
        </p:txBody>
      </p:sp>
      <p:sp>
        <p:nvSpPr>
          <p:cNvPr id="27651" name="Rectangle 4"/>
          <p:cNvSpPr>
            <a:spLocks noGrp="1" noRot="1" noChangeAspect="1" noChangeArrowheads="1" noTextEdit="1"/>
          </p:cNvSpPr>
          <p:nvPr>
            <p:ph type="sldImg"/>
          </p:nvPr>
        </p:nvSpPr>
        <p:spPr>
          <a:ln/>
        </p:spPr>
      </p:sp>
      <p:sp>
        <p:nvSpPr>
          <p:cNvPr id="27652" name="Rectangle 5"/>
          <p:cNvSpPr>
            <a:spLocks noGrp="1" noChangeArrowheads="1"/>
          </p:cNvSpPr>
          <p:nvPr>
            <p:ph type="body" idx="1"/>
            <p:custDataLst>
              <p:tags r:id="rId1"/>
            </p:custDataLst>
          </p:nvPr>
        </p:nvSpPr>
        <p:spPr>
          <a:noFill/>
        </p:spPr>
        <p:txBody>
          <a:bodyPr/>
          <a:lstStyle/>
          <a:p>
            <a:r>
              <a:rPr lang="en-US" altLang="en-US"/>
              <a:t>Now let’s take a quick look at the values and attitudes of the different generations, beginning with the Matures. </a:t>
            </a:r>
          </a:p>
          <a:p>
            <a:pPr lvl="1"/>
            <a:r>
              <a:rPr lang="en-US" altLang="en-US"/>
              <a:t>These workers were brought up either in hard times or with parental memories of hard times. For the most part, this influenced them to believe in the work ethic, loyalty, and dedication to their employer. </a:t>
            </a:r>
          </a:p>
          <a:p>
            <a:pPr lvl="1"/>
            <a:r>
              <a:rPr lang="en-US" altLang="en-US"/>
              <a:t>They tend to focus on responsibility, duty, and sacrifice in terms of their employment and their families.</a:t>
            </a:r>
          </a:p>
          <a:p>
            <a:pPr lvl="1"/>
            <a:r>
              <a:rPr lang="en-US" altLang="en-US"/>
              <a:t>These employees have respect for authority and rules. </a:t>
            </a:r>
          </a:p>
          <a:p>
            <a:pPr lvl="1"/>
            <a:r>
              <a:rPr lang="en-US" altLang="en-US"/>
              <a:t>And they’ve been willing to “pay their dues” over the years, put in the hours and do the hard work to get promotions and raises. They never expected to be given a free lunch or a free ride.</a:t>
            </a:r>
          </a:p>
          <a:p>
            <a:pPr lvl="1"/>
            <a:r>
              <a:rPr lang="en-US" altLang="en-US"/>
              <a:t>They did, for the most part, however, expect to keep their job for life if they chose to. Many of this generation were solid union supporters who believed in seniority rights, the power of the union to protect their jobs, and the gratitude of their employer for their loyalty, dedication, and hard work.</a:t>
            </a:r>
          </a:p>
        </p:txBody>
      </p:sp>
    </p:spTree>
    <p:extLst>
      <p:ext uri="{BB962C8B-B14F-4D97-AF65-F5344CB8AC3E}">
        <p14:creationId xmlns:p14="http://schemas.microsoft.com/office/powerpoint/2010/main" val="206094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568EEDFB-03FD-44D9-8B22-2CF9DA8EEEBF}" type="slidenum">
              <a:rPr lang="en-US" altLang="en-US" sz="1300" smtClean="0"/>
              <a:pPr/>
              <a:t>11</a:t>
            </a:fld>
            <a:endParaRPr lang="en-US" altLang="en-US" sz="1300"/>
          </a:p>
        </p:txBody>
      </p:sp>
      <p:sp>
        <p:nvSpPr>
          <p:cNvPr id="29699" name="Rectangle 4"/>
          <p:cNvSpPr>
            <a:spLocks noGrp="1" noRot="1" noChangeAspect="1" noChangeArrowheads="1" noTextEdit="1"/>
          </p:cNvSpPr>
          <p:nvPr>
            <p:ph type="sldImg"/>
          </p:nvPr>
        </p:nvSpPr>
        <p:spPr>
          <a:ln/>
        </p:spPr>
      </p:sp>
      <p:sp>
        <p:nvSpPr>
          <p:cNvPr id="29700" name="Rectangle 5"/>
          <p:cNvSpPr>
            <a:spLocks noGrp="1" noChangeArrowheads="1"/>
          </p:cNvSpPr>
          <p:nvPr>
            <p:ph type="body" idx="1"/>
            <p:custDataLst>
              <p:tags r:id="rId1"/>
            </p:custDataLst>
          </p:nvPr>
        </p:nvSpPr>
        <p:spPr>
          <a:noFill/>
        </p:spPr>
        <p:txBody>
          <a:bodyPr/>
          <a:lstStyle/>
          <a:p>
            <a:pPr lvl="1"/>
            <a:r>
              <a:rPr lang="en-US" altLang="en-US"/>
              <a:t>The Baby Boomers, on the other hand, grew up in a time when rights were a big issue—in schools, voting booths, housing, and workplaces. They came to work with the notion that they had rights as employees and employers had to respect their rights. </a:t>
            </a:r>
          </a:p>
          <a:p>
            <a:pPr lvl="1"/>
            <a:r>
              <a:rPr lang="en-US" altLang="en-US"/>
              <a:t>Boomers also brought with them the optimism of the sixties and the belief that change could and should occur, and that at work as everywhere else in their lives, there were lots of possibilities within their grasp. </a:t>
            </a:r>
          </a:p>
          <a:p>
            <a:pPr lvl="1"/>
            <a:r>
              <a:rPr lang="en-US" altLang="en-US"/>
              <a:t>This generation has been more interested in career and personal growth than the previous generation. </a:t>
            </a:r>
          </a:p>
          <a:p>
            <a:pPr lvl="1"/>
            <a:r>
              <a:rPr lang="en-US" altLang="en-US"/>
              <a:t>They have also tended to value self-gratification and self-interest more than loyalty and dedication to the organization. </a:t>
            </a:r>
          </a:p>
          <a:p>
            <a:pPr lvl="1"/>
            <a:r>
              <a:rPr lang="en-US" altLang="en-US"/>
              <a:t>However, Boomers, for the most part, have been big on teamwork and participation. And when they moved into positions of power in the workplace, they put an emphasis on these strategies, which have been widely adopted and have proved very successful in American enterprises of all kinds.</a:t>
            </a:r>
          </a:p>
        </p:txBody>
      </p:sp>
    </p:spTree>
    <p:extLst>
      <p:ext uri="{BB962C8B-B14F-4D97-AF65-F5344CB8AC3E}">
        <p14:creationId xmlns:p14="http://schemas.microsoft.com/office/powerpoint/2010/main" val="398638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CA81FEC-EC74-4F91-AF31-C6E344ACA79A}" type="slidenum">
              <a:rPr lang="en-US" altLang="en-US" sz="1300" smtClean="0"/>
              <a:pPr/>
              <a:t>12</a:t>
            </a:fld>
            <a:endParaRPr lang="en-US" altLang="en-US" sz="1300"/>
          </a:p>
        </p:txBody>
      </p:sp>
      <p:sp>
        <p:nvSpPr>
          <p:cNvPr id="31747" name="Rectangle 4"/>
          <p:cNvSpPr>
            <a:spLocks noGrp="1" noRot="1" noChangeAspect="1" noChangeArrowheads="1" noTextEdit="1"/>
          </p:cNvSpPr>
          <p:nvPr>
            <p:ph type="sldImg"/>
          </p:nvPr>
        </p:nvSpPr>
        <p:spPr>
          <a:ln/>
        </p:spPr>
      </p:sp>
      <p:sp>
        <p:nvSpPr>
          <p:cNvPr id="31748" name="Rectangle 5"/>
          <p:cNvSpPr>
            <a:spLocks noGrp="1" noChangeArrowheads="1"/>
          </p:cNvSpPr>
          <p:nvPr>
            <p:ph type="body" idx="1"/>
            <p:custDataLst>
              <p:tags r:id="rId1"/>
            </p:custDataLst>
          </p:nvPr>
        </p:nvSpPr>
        <p:spPr>
          <a:noFill/>
        </p:spPr>
        <p:txBody>
          <a:bodyPr/>
          <a:lstStyle/>
          <a:p>
            <a:pPr lvl="1"/>
            <a:r>
              <a:rPr lang="en-US" altLang="en-US"/>
              <a:t>Generation Xers tend to be independent and self-reliant, and may consider rules as guidelines rather than absolutes. </a:t>
            </a:r>
          </a:p>
          <a:p>
            <a:pPr lvl="1"/>
            <a:r>
              <a:rPr lang="en-US" altLang="en-US"/>
              <a:t>They are also pragmatic rather than dogmatic. They use what works and work with what they have at hand. </a:t>
            </a:r>
          </a:p>
          <a:p>
            <a:pPr lvl="1"/>
            <a:r>
              <a:rPr lang="en-US" altLang="en-US"/>
              <a:t>Xers are also growth oriented and interested in career advancement. </a:t>
            </a:r>
          </a:p>
          <a:p>
            <a:pPr lvl="1"/>
            <a:r>
              <a:rPr lang="en-US" altLang="en-US"/>
              <a:t>They’re comfortable with technology and keep up to date on workplace changes. </a:t>
            </a:r>
          </a:p>
          <a:p>
            <a:pPr lvl="1"/>
            <a:r>
              <a:rPr lang="en-US" altLang="en-US"/>
              <a:t>Many of them need challenges to keep them interested and performing at their best. </a:t>
            </a:r>
          </a:p>
          <a:p>
            <a:pPr lvl="1"/>
            <a:r>
              <a:rPr lang="en-US" altLang="en-US"/>
              <a:t>And, they value flexibility in their jobs.</a:t>
            </a:r>
          </a:p>
        </p:txBody>
      </p:sp>
    </p:spTree>
    <p:extLst>
      <p:ext uri="{BB962C8B-B14F-4D97-AF65-F5344CB8AC3E}">
        <p14:creationId xmlns:p14="http://schemas.microsoft.com/office/powerpoint/2010/main" val="175274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FCB4B270-944D-4BFC-B9CE-BC9240699D99}" type="slidenum">
              <a:rPr lang="en-US" altLang="en-US" sz="1300" smtClean="0"/>
              <a:pPr/>
              <a:t>13</a:t>
            </a:fld>
            <a:endParaRPr lang="en-US" altLang="en-US" sz="1300"/>
          </a:p>
        </p:txBody>
      </p:sp>
      <p:sp>
        <p:nvSpPr>
          <p:cNvPr id="33795" name="Rectangle 4"/>
          <p:cNvSpPr>
            <a:spLocks noGrp="1" noRot="1" noChangeAspect="1" noChangeArrowheads="1" noTextEdit="1"/>
          </p:cNvSpPr>
          <p:nvPr>
            <p:ph type="sldImg"/>
          </p:nvPr>
        </p:nvSpPr>
        <p:spPr>
          <a:ln/>
        </p:spPr>
      </p:sp>
      <p:sp>
        <p:nvSpPr>
          <p:cNvPr id="33796" name="Rectangle 5"/>
          <p:cNvSpPr>
            <a:spLocks noGrp="1" noChangeArrowheads="1"/>
          </p:cNvSpPr>
          <p:nvPr>
            <p:ph type="body" idx="1"/>
            <p:custDataLst>
              <p:tags r:id="rId1"/>
            </p:custDataLst>
          </p:nvPr>
        </p:nvSpPr>
        <p:spPr>
          <a:noFill/>
        </p:spPr>
        <p:txBody>
          <a:bodyPr/>
          <a:lstStyle/>
          <a:p>
            <a:r>
              <a:rPr lang="en-US" altLang="en-US"/>
              <a:t>The Millennials are still fairly new to the workplace, so it’s hard to be definitive at this point about their values and attitudes. But for the most part they appear to be:</a:t>
            </a:r>
          </a:p>
          <a:p>
            <a:pPr lvl="1"/>
            <a:r>
              <a:rPr lang="en-US" altLang="en-US"/>
              <a:t>Confident;</a:t>
            </a:r>
          </a:p>
          <a:p>
            <a:pPr lvl="1"/>
            <a:r>
              <a:rPr lang="en-US" altLang="en-US"/>
              <a:t>Optimistic;</a:t>
            </a:r>
          </a:p>
          <a:p>
            <a:pPr lvl="1"/>
            <a:r>
              <a:rPr lang="en-US" altLang="en-US"/>
              <a:t>Wired to every kind of technology;</a:t>
            </a:r>
          </a:p>
          <a:p>
            <a:pPr lvl="1"/>
            <a:r>
              <a:rPr lang="en-US" altLang="en-US"/>
              <a:t>Multitaskers; </a:t>
            </a:r>
            <a:r>
              <a:rPr lang="en-US" altLang="en-US" i="1"/>
              <a:t>and</a:t>
            </a:r>
          </a:p>
          <a:p>
            <a:pPr lvl="1"/>
            <a:r>
              <a:rPr lang="en-US" altLang="en-US"/>
              <a:t>Respectful of diversity.</a:t>
            </a:r>
          </a:p>
          <a:p>
            <a:r>
              <a:rPr lang="en-US" altLang="en-US"/>
              <a:t>Can you think of other attributes and attitudes associated with members of the different generations?</a:t>
            </a:r>
          </a:p>
        </p:txBody>
      </p:sp>
    </p:spTree>
    <p:extLst>
      <p:ext uri="{BB962C8B-B14F-4D97-AF65-F5344CB8AC3E}">
        <p14:creationId xmlns:p14="http://schemas.microsoft.com/office/powerpoint/2010/main" val="429299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DE26A957-E543-477A-8442-306AF4CEE425}" type="slidenum">
              <a:rPr lang="en-US" altLang="en-US" sz="1300" smtClean="0"/>
              <a:pPr/>
              <a:t>14</a:t>
            </a:fld>
            <a:endParaRPr lang="en-US" altLang="en-US" sz="1300"/>
          </a:p>
        </p:txBody>
      </p:sp>
      <p:sp>
        <p:nvSpPr>
          <p:cNvPr id="35843" name="Rectangle 4"/>
          <p:cNvSpPr>
            <a:spLocks noGrp="1" noRot="1" noChangeAspect="1" noChangeArrowheads="1" noTextEdit="1"/>
          </p:cNvSpPr>
          <p:nvPr>
            <p:ph type="sldImg"/>
          </p:nvPr>
        </p:nvSpPr>
        <p:spPr>
          <a:ln/>
        </p:spPr>
      </p:sp>
      <p:sp>
        <p:nvSpPr>
          <p:cNvPr id="35844" name="Rectangle 5"/>
          <p:cNvSpPr>
            <a:spLocks noGrp="1" noChangeArrowheads="1"/>
          </p:cNvSpPr>
          <p:nvPr>
            <p:ph type="body" idx="1"/>
            <p:custDataLst>
              <p:tags r:id="rId1"/>
            </p:custDataLst>
          </p:nvPr>
        </p:nvSpPr>
        <p:spPr>
          <a:noFill/>
        </p:spPr>
        <p:txBody>
          <a:bodyPr/>
          <a:lstStyle/>
          <a:p>
            <a:pPr lvl="1"/>
            <a:r>
              <a:rPr lang="en-US" altLang="en-US"/>
              <a:t>The current concerns of the generations vary from individual to individual, of course. Some Matures, for example, may be concerned about continuing to work as long as possible—either for financial reasons or because work is an important part of their lives and the prospect of retirement is not such a pleasant one.</a:t>
            </a:r>
          </a:p>
          <a:p>
            <a:pPr lvl="1"/>
            <a:r>
              <a:rPr lang="en-US" altLang="en-US"/>
              <a:t>Others, on the other hand, may be looking forward to and planning for retirement right now. Their minds are already on the golf course or on spending more time with the grandchildren.</a:t>
            </a:r>
          </a:p>
          <a:p>
            <a:pPr lvl="1"/>
            <a:r>
              <a:rPr lang="en-US" altLang="en-US"/>
              <a:t>Most Matures, however, will be concerned about healthcare benefits—at least until they qualify for Medicare.</a:t>
            </a:r>
          </a:p>
          <a:p>
            <a:pPr lvl="1"/>
            <a:r>
              <a:rPr lang="en-US" altLang="en-US"/>
              <a:t>Some might be concerned about remaining active after retirement. They may be interested in coming back to work part-time or on a consulting basis. </a:t>
            </a:r>
          </a:p>
          <a:p>
            <a:pPr lvl="1"/>
            <a:r>
              <a:rPr lang="en-US" altLang="en-US"/>
              <a:t>And some might be interested in earning extra money after retirement by working at least part-time or on a temporary basis.</a:t>
            </a:r>
          </a:p>
        </p:txBody>
      </p:sp>
    </p:spTree>
    <p:extLst>
      <p:ext uri="{BB962C8B-B14F-4D97-AF65-F5344CB8AC3E}">
        <p14:creationId xmlns:p14="http://schemas.microsoft.com/office/powerpoint/2010/main" val="1462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FB2E4F59-8239-4494-9697-0A09FAD3A519}" type="slidenum">
              <a:rPr lang="en-US" altLang="en-US" sz="1300" smtClean="0"/>
              <a:pPr/>
              <a:t>15</a:t>
            </a:fld>
            <a:endParaRPr lang="en-US" altLang="en-US" sz="1300"/>
          </a:p>
        </p:txBody>
      </p:sp>
      <p:sp>
        <p:nvSpPr>
          <p:cNvPr id="37891" name="Rectangle 4"/>
          <p:cNvSpPr>
            <a:spLocks noGrp="1" noRot="1" noChangeAspect="1" noChangeArrowheads="1" noTextEdit="1"/>
          </p:cNvSpPr>
          <p:nvPr>
            <p:ph type="sldImg"/>
          </p:nvPr>
        </p:nvSpPr>
        <p:spPr>
          <a:ln/>
        </p:spPr>
      </p:sp>
      <p:sp>
        <p:nvSpPr>
          <p:cNvPr id="37892" name="Rectangle 5"/>
          <p:cNvSpPr>
            <a:spLocks noGrp="1" noChangeArrowheads="1"/>
          </p:cNvSpPr>
          <p:nvPr>
            <p:ph type="body" idx="1"/>
            <p:custDataLst>
              <p:tags r:id="rId1"/>
            </p:custDataLst>
          </p:nvPr>
        </p:nvSpPr>
        <p:spPr>
          <a:noFill/>
        </p:spPr>
        <p:txBody>
          <a:bodyPr/>
          <a:lstStyle/>
          <a:p>
            <a:pPr lvl="1"/>
            <a:r>
              <a:rPr lang="en-US" altLang="en-US"/>
              <a:t>Baby Boomers are also interested in healthcare benefits. Statistics show that people in their fifties and sixties begin to experience more health problems and disease. </a:t>
            </a:r>
          </a:p>
          <a:p>
            <a:pPr lvl="1"/>
            <a:r>
              <a:rPr lang="en-US" altLang="en-US"/>
              <a:t>Boomers are generally also concerned about retirement. Some of the older ones are already retiring. The younger ones are busy saving for retirement. Many of them are empty nesters. They’ve finally gotten their kids through college and now it’s time to pump up the 401(k). </a:t>
            </a:r>
          </a:p>
          <a:p>
            <a:pPr lvl="1"/>
            <a:r>
              <a:rPr lang="en-US" altLang="en-US"/>
              <a:t>Baby Boomers may also be concerned about keeping up with workplace changes and new technologies. Some may find this more difficult than it is for the younger generations. </a:t>
            </a:r>
          </a:p>
          <a:p>
            <a:pPr lvl="1"/>
            <a:r>
              <a:rPr lang="en-US" altLang="en-US"/>
              <a:t>Boomers are also often concerned about maintaining their status and position as they face more and more competition from the up and coming Generation Xers.</a:t>
            </a:r>
          </a:p>
          <a:p>
            <a:pPr lvl="1"/>
            <a:r>
              <a:rPr lang="en-US" altLang="en-US"/>
              <a:t>And finally, many Boomers are also concerned about having more leisure time. They’ve been working for a long time and many have put in long hours on the job over the years. Now they want a little more free time to enjoy themselves.</a:t>
            </a:r>
          </a:p>
        </p:txBody>
      </p:sp>
    </p:spTree>
    <p:extLst>
      <p:ext uri="{BB962C8B-B14F-4D97-AF65-F5344CB8AC3E}">
        <p14:creationId xmlns:p14="http://schemas.microsoft.com/office/powerpoint/2010/main" val="161554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5D72939-4D50-4A39-A088-915AD20DCBCF}" type="slidenum">
              <a:rPr lang="en-US" altLang="en-US" sz="1300" smtClean="0"/>
              <a:pPr/>
              <a:t>16</a:t>
            </a:fld>
            <a:endParaRPr lang="en-US" altLang="en-US" sz="1300"/>
          </a:p>
        </p:txBody>
      </p:sp>
      <p:sp>
        <p:nvSpPr>
          <p:cNvPr id="39939" name="Rectangle 4"/>
          <p:cNvSpPr>
            <a:spLocks noGrp="1" noRot="1" noChangeAspect="1" noChangeArrowheads="1" noTextEdit="1"/>
          </p:cNvSpPr>
          <p:nvPr>
            <p:ph type="sldImg"/>
          </p:nvPr>
        </p:nvSpPr>
        <p:spPr>
          <a:ln/>
        </p:spPr>
      </p:sp>
      <p:sp>
        <p:nvSpPr>
          <p:cNvPr id="39940" name="Rectangle 5"/>
          <p:cNvSpPr>
            <a:spLocks noGrp="1" noChangeArrowheads="1"/>
          </p:cNvSpPr>
          <p:nvPr>
            <p:ph type="body" idx="1"/>
            <p:custDataLst>
              <p:tags r:id="rId1"/>
            </p:custDataLst>
          </p:nvPr>
        </p:nvSpPr>
        <p:spPr>
          <a:noFill/>
        </p:spPr>
        <p:txBody>
          <a:bodyPr/>
          <a:lstStyle/>
          <a:p>
            <a:pPr lvl="1"/>
            <a:r>
              <a:rPr lang="en-US" altLang="en-US"/>
              <a:t>Generation Xers are concerned about advancement and raises. </a:t>
            </a:r>
          </a:p>
          <a:p>
            <a:pPr lvl="1"/>
            <a:r>
              <a:rPr lang="en-US" altLang="en-US"/>
              <a:t>They also care about achievement and recognition for their achievements. </a:t>
            </a:r>
          </a:p>
          <a:p>
            <a:pPr lvl="1"/>
            <a:r>
              <a:rPr lang="en-US" altLang="en-US"/>
              <a:t>They want their job to be challenging, but they also want job security so that they can continue to provide for their families. With children headed for college, a big mortgage, and lots of other expenses, they can’t afford to lose their job. </a:t>
            </a:r>
          </a:p>
          <a:p>
            <a:pPr lvl="1"/>
            <a:r>
              <a:rPr lang="en-US" altLang="en-US"/>
              <a:t>And they also need their healthcare benefits, not so much for themselves perhaps, but for their children certainly and maybe also for their spouse.</a:t>
            </a:r>
          </a:p>
        </p:txBody>
      </p:sp>
    </p:spTree>
    <p:extLst>
      <p:ext uri="{BB962C8B-B14F-4D97-AF65-F5344CB8AC3E}">
        <p14:creationId xmlns:p14="http://schemas.microsoft.com/office/powerpoint/2010/main" val="336164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5E18FF9D-4ED0-4022-8EAC-9136653B1F9D}" type="slidenum">
              <a:rPr lang="en-US" altLang="en-US" sz="1300" smtClean="0"/>
              <a:pPr/>
              <a:t>17</a:t>
            </a:fld>
            <a:endParaRPr lang="en-US" altLang="en-US" sz="1300"/>
          </a:p>
        </p:txBody>
      </p:sp>
      <p:sp>
        <p:nvSpPr>
          <p:cNvPr id="41987" name="Rectangle 6"/>
          <p:cNvSpPr>
            <a:spLocks noGrp="1" noRot="1" noChangeAspect="1" noChangeArrowheads="1" noTextEdit="1"/>
          </p:cNvSpPr>
          <p:nvPr>
            <p:ph type="sldImg"/>
          </p:nvPr>
        </p:nvSpPr>
        <p:spPr>
          <a:ln/>
        </p:spPr>
      </p:sp>
      <p:sp>
        <p:nvSpPr>
          <p:cNvPr id="41988" name="Rectangle 7"/>
          <p:cNvSpPr>
            <a:spLocks noGrp="1" noChangeArrowheads="1"/>
          </p:cNvSpPr>
          <p:nvPr>
            <p:ph type="body" idx="1"/>
            <p:custDataLst>
              <p:tags r:id="rId1"/>
            </p:custDataLst>
          </p:nvPr>
        </p:nvSpPr>
        <p:spPr>
          <a:xfrm>
            <a:off x="1220788" y="4479925"/>
            <a:ext cx="4976812" cy="4321175"/>
          </a:xfrm>
          <a:noFill/>
        </p:spPr>
        <p:txBody>
          <a:bodyPr/>
          <a:lstStyle/>
          <a:p>
            <a:pPr lvl="1"/>
            <a:r>
              <a:rPr lang="en-US" altLang="en-US"/>
              <a:t>Members of the youngest generation are most concerned about learning. They need to learn all about their jobs and the organization. </a:t>
            </a:r>
          </a:p>
          <a:p>
            <a:pPr lvl="1"/>
            <a:r>
              <a:rPr lang="en-US" altLang="en-US"/>
              <a:t>Millennials are concerned about money and, therefore, raises are likely to be a big issue with them. </a:t>
            </a:r>
          </a:p>
          <a:p>
            <a:pPr lvl="1"/>
            <a:r>
              <a:rPr lang="en-US" altLang="en-US"/>
              <a:t>But they are also concerned about career opportunities, naturally, being at the beginning of their careers and beginning to think about the next step. </a:t>
            </a:r>
          </a:p>
          <a:p>
            <a:pPr lvl="1"/>
            <a:r>
              <a:rPr lang="en-US" altLang="en-US"/>
              <a:t>Millennials are generally also concerned with recognition and feed-back from their supervisors. </a:t>
            </a:r>
          </a:p>
          <a:p>
            <a:pPr lvl="1"/>
            <a:r>
              <a:rPr lang="en-US" altLang="en-US"/>
              <a:t>And, being respected is also very important to them.</a:t>
            </a:r>
          </a:p>
          <a:p>
            <a:r>
              <a:rPr lang="en-US" altLang="en-US"/>
              <a:t>Can you think of some other current concerns for any of the generations?</a:t>
            </a:r>
          </a:p>
        </p:txBody>
      </p:sp>
    </p:spTree>
    <p:extLst>
      <p:ext uri="{BB962C8B-B14F-4D97-AF65-F5344CB8AC3E}">
        <p14:creationId xmlns:p14="http://schemas.microsoft.com/office/powerpoint/2010/main" val="17593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9974FA6-C174-4541-BBE3-0B51385CD76B}" type="slidenum">
              <a:rPr lang="en-US" altLang="en-US" sz="1300" smtClean="0"/>
              <a:pPr/>
              <a:t>18</a:t>
            </a:fld>
            <a:endParaRPr lang="en-US" altLang="en-US" sz="1300"/>
          </a:p>
        </p:txBody>
      </p:sp>
      <p:sp>
        <p:nvSpPr>
          <p:cNvPr id="44035" name="Rectangle 4"/>
          <p:cNvSpPr>
            <a:spLocks noGrp="1" noRot="1" noChangeAspect="1" noChangeArrowheads="1" noTextEdit="1"/>
          </p:cNvSpPr>
          <p:nvPr>
            <p:ph type="sldImg"/>
          </p:nvPr>
        </p:nvSpPr>
        <p:spPr>
          <a:ln/>
        </p:spPr>
      </p:sp>
      <p:sp>
        <p:nvSpPr>
          <p:cNvPr id="44036" name="Rectangle 5"/>
          <p:cNvSpPr>
            <a:spLocks noGrp="1" noChangeArrowheads="1"/>
          </p:cNvSpPr>
          <p:nvPr>
            <p:ph type="body" idx="1"/>
            <p:custDataLst>
              <p:tags r:id="rId1"/>
            </p:custDataLst>
          </p:nvPr>
        </p:nvSpPr>
        <p:spPr>
          <a:noFill/>
        </p:spPr>
        <p:txBody>
          <a:bodyPr/>
          <a:lstStyle/>
          <a:p>
            <a:r>
              <a:rPr lang="en-US" altLang="en-US"/>
              <a:t>Let’s see now if you can match the generations to their approximate dates in the left-hand column. You can begin now.</a:t>
            </a:r>
          </a:p>
          <a:p>
            <a:r>
              <a:rPr lang="en-US" altLang="en-US"/>
              <a:t>Let’s review quickly. </a:t>
            </a:r>
          </a:p>
          <a:p>
            <a:pPr lvl="1"/>
            <a:r>
              <a:rPr lang="en-US" altLang="en-US"/>
              <a:t>Matures were born before 1945.</a:t>
            </a:r>
          </a:p>
          <a:p>
            <a:pPr lvl="1"/>
            <a:r>
              <a:rPr lang="en-US" altLang="en-US"/>
              <a:t>Baby Boomers were born between 1945 and 1960.</a:t>
            </a:r>
          </a:p>
          <a:p>
            <a:pPr lvl="1"/>
            <a:r>
              <a:rPr lang="en-US" altLang="en-US"/>
              <a:t>Generation Xers were born between 1961 and 1980.</a:t>
            </a:r>
          </a:p>
          <a:p>
            <a:pPr lvl="1"/>
            <a:r>
              <a:rPr lang="en-US" altLang="en-US"/>
              <a:t>And Millennials were born between 1981 and 2000.</a:t>
            </a:r>
          </a:p>
          <a:p>
            <a:r>
              <a:rPr lang="en-US" altLang="en-US"/>
              <a:t>How did you do? Did you get all the matches right?</a:t>
            </a:r>
          </a:p>
          <a:p>
            <a:r>
              <a:rPr lang="en-US" altLang="en-US"/>
              <a:t>Remember, these dates are just approximations. There’s some overlap between the generations, and people whose birth dates may put them in one generation might actually exhibit more traits of another generation.</a:t>
            </a:r>
          </a:p>
        </p:txBody>
      </p:sp>
    </p:spTree>
    <p:extLst>
      <p:ext uri="{BB962C8B-B14F-4D97-AF65-F5344CB8AC3E}">
        <p14:creationId xmlns:p14="http://schemas.microsoft.com/office/powerpoint/2010/main" val="405547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64892D0A-B1DE-4F79-A3A9-1AE3754916D0}" type="slidenum">
              <a:rPr lang="en-US" altLang="en-US" sz="1300" smtClean="0"/>
              <a:pPr/>
              <a:t>19</a:t>
            </a:fld>
            <a:endParaRPr lang="en-US" altLang="en-US" sz="1300"/>
          </a:p>
        </p:txBody>
      </p:sp>
      <p:sp>
        <p:nvSpPr>
          <p:cNvPr id="46083" name="Rectangle 4"/>
          <p:cNvSpPr>
            <a:spLocks noGrp="1" noRot="1" noChangeAspect="1" noChangeArrowheads="1" noTextEdit="1"/>
          </p:cNvSpPr>
          <p:nvPr>
            <p:ph type="sldImg"/>
          </p:nvPr>
        </p:nvSpPr>
        <p:spPr>
          <a:ln/>
        </p:spPr>
      </p:sp>
      <p:sp>
        <p:nvSpPr>
          <p:cNvPr id="46084" name="Rectangle 5"/>
          <p:cNvSpPr>
            <a:spLocks noGrp="1" noChangeArrowheads="1"/>
          </p:cNvSpPr>
          <p:nvPr>
            <p:ph type="body" idx="1"/>
            <p:custDataLst>
              <p:tags r:id="rId1"/>
            </p:custDataLst>
          </p:nvPr>
        </p:nvSpPr>
        <p:spPr>
          <a:noFill/>
        </p:spPr>
        <p:txBody>
          <a:bodyPr/>
          <a:lstStyle/>
          <a:p>
            <a:r>
              <a:rPr lang="en-US" altLang="en-US"/>
              <a:t>Now it’s time to ask yourself if you understand the information about generational diversity presented so far. Do you understand:</a:t>
            </a:r>
          </a:p>
          <a:p>
            <a:pPr lvl="1"/>
            <a:r>
              <a:rPr lang="en-US" altLang="en-US"/>
              <a:t>What generational diversity is all about?</a:t>
            </a:r>
          </a:p>
          <a:p>
            <a:pPr lvl="1"/>
            <a:r>
              <a:rPr lang="en-US" altLang="en-US"/>
              <a:t>Generational divisions in today’s workplace?</a:t>
            </a:r>
          </a:p>
          <a:p>
            <a:pPr lvl="1"/>
            <a:r>
              <a:rPr lang="en-US" altLang="en-US"/>
              <a:t>Formative influences of each generation?</a:t>
            </a:r>
          </a:p>
          <a:p>
            <a:pPr lvl="1"/>
            <a:r>
              <a:rPr lang="en-US" altLang="en-US"/>
              <a:t>Attributes and attitudes of the generations?</a:t>
            </a:r>
          </a:p>
          <a:p>
            <a:pPr lvl="1"/>
            <a:r>
              <a:rPr lang="en-US" altLang="en-US"/>
              <a:t>Current concerns of different generations in the workforce?</a:t>
            </a:r>
          </a:p>
          <a:p>
            <a:r>
              <a:rPr lang="en-US" altLang="en-US"/>
              <a:t>It’s important for you to understand all this information. It can help you recognize differences among the generations of employees who work for you and help you supervise all your employees more effectively. </a:t>
            </a:r>
          </a:p>
          <a:p>
            <a:r>
              <a:rPr lang="en-US" altLang="en-US"/>
              <a:t>Let’s continue to the next slide now and talk about age discrimination and generational diversity.</a:t>
            </a:r>
          </a:p>
        </p:txBody>
      </p:sp>
    </p:spTree>
    <p:extLst>
      <p:ext uri="{BB962C8B-B14F-4D97-AF65-F5344CB8AC3E}">
        <p14:creationId xmlns:p14="http://schemas.microsoft.com/office/powerpoint/2010/main" val="114235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831E156-344B-4581-9176-73BE16895934}" type="slidenum">
              <a:rPr lang="en-US" altLang="en-US" sz="1300" smtClean="0"/>
              <a:pPr/>
              <a:t>2</a:t>
            </a:fld>
            <a:endParaRPr lang="en-US" altLang="en-US" sz="1300"/>
          </a:p>
        </p:txBody>
      </p:sp>
      <p:sp>
        <p:nvSpPr>
          <p:cNvPr id="11267" name="Rectangle 4"/>
          <p:cNvSpPr>
            <a:spLocks noGrp="1" noRot="1" noChangeAspect="1" noChangeArrowheads="1" noTextEdit="1"/>
          </p:cNvSpPr>
          <p:nvPr>
            <p:ph type="sldImg"/>
          </p:nvPr>
        </p:nvSpPr>
        <p:spPr>
          <a:ln/>
        </p:spPr>
      </p:sp>
      <p:sp>
        <p:nvSpPr>
          <p:cNvPr id="11268" name="Rectangle 5"/>
          <p:cNvSpPr>
            <a:spLocks noGrp="1" noChangeArrowheads="1"/>
          </p:cNvSpPr>
          <p:nvPr>
            <p:ph type="body" idx="1"/>
            <p:custDataLst>
              <p:tags r:id="rId1"/>
            </p:custDataLst>
          </p:nvPr>
        </p:nvSpPr>
        <p:spPr>
          <a:noFill/>
        </p:spPr>
        <p:txBody>
          <a:bodyPr/>
          <a:lstStyle/>
          <a:p>
            <a:r>
              <a:rPr lang="en-US" altLang="en-US"/>
              <a:t>The main objective of this session is to help you better understand generational diversity so that you can supervise all your employees more effectively. By the time the session is over, you should be able to:</a:t>
            </a:r>
          </a:p>
          <a:p>
            <a:pPr lvl="1"/>
            <a:r>
              <a:rPr lang="en-US" altLang="en-US"/>
              <a:t>Define generational diversity;</a:t>
            </a:r>
          </a:p>
          <a:p>
            <a:pPr lvl="1"/>
            <a:r>
              <a:rPr lang="en-US" altLang="en-US"/>
              <a:t>Identify the different generations in the workforce;</a:t>
            </a:r>
          </a:p>
          <a:p>
            <a:pPr lvl="1"/>
            <a:r>
              <a:rPr lang="en-US" altLang="en-US"/>
              <a:t>Understand differences among the generations that can affect the workplace;</a:t>
            </a:r>
          </a:p>
          <a:p>
            <a:pPr lvl="1"/>
            <a:r>
              <a:rPr lang="en-US" altLang="en-US"/>
              <a:t>Appreciate the impact of generational diversity in communication, feedback, teamwork, motivation, training, and development; </a:t>
            </a:r>
            <a:r>
              <a:rPr lang="en-US" altLang="en-US" i="1"/>
              <a:t>and</a:t>
            </a:r>
          </a:p>
          <a:p>
            <a:pPr lvl="1"/>
            <a:r>
              <a:rPr lang="en-US" altLang="en-US"/>
              <a:t>Use knowledge of generational diversity to improve supervision of all employees.</a:t>
            </a:r>
          </a:p>
        </p:txBody>
      </p:sp>
    </p:spTree>
    <p:extLst>
      <p:ext uri="{BB962C8B-B14F-4D97-AF65-F5344CB8AC3E}">
        <p14:creationId xmlns:p14="http://schemas.microsoft.com/office/powerpoint/2010/main" val="792451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303ECAD7-C7D7-48E2-8E92-764904EB9994}" type="slidenum">
              <a:rPr lang="en-US" altLang="en-US" sz="1300" smtClean="0"/>
              <a:pPr/>
              <a:t>20</a:t>
            </a:fld>
            <a:endParaRPr lang="en-US" altLang="en-US" sz="1300"/>
          </a:p>
        </p:txBody>
      </p:sp>
      <p:sp>
        <p:nvSpPr>
          <p:cNvPr id="48131" name="Rectangle 4"/>
          <p:cNvSpPr>
            <a:spLocks noGrp="1" noRot="1" noChangeAspect="1" noChangeArrowheads="1" noTextEdit="1"/>
          </p:cNvSpPr>
          <p:nvPr>
            <p:ph type="sldImg"/>
          </p:nvPr>
        </p:nvSpPr>
        <p:spPr>
          <a:ln/>
        </p:spPr>
      </p:sp>
      <p:sp>
        <p:nvSpPr>
          <p:cNvPr id="48132" name="Rectangle 5"/>
          <p:cNvSpPr>
            <a:spLocks noGrp="1" noChangeArrowheads="1"/>
          </p:cNvSpPr>
          <p:nvPr>
            <p:ph type="body" idx="1"/>
            <p:custDataLst>
              <p:tags r:id="rId1"/>
            </p:custDataLst>
          </p:nvPr>
        </p:nvSpPr>
        <p:spPr>
          <a:noFill/>
        </p:spPr>
        <p:txBody>
          <a:bodyPr/>
          <a:lstStyle/>
          <a:p>
            <a:pPr lvl="1"/>
            <a:r>
              <a:rPr lang="en-US" altLang="en-US"/>
              <a:t>The Age Discrimination in Employment Act makes it illegal to discriminate against employees age 40 or older in the terms and conditions of employment. </a:t>
            </a:r>
          </a:p>
          <a:p>
            <a:pPr lvl="1"/>
            <a:r>
              <a:rPr lang="en-US" altLang="en-US"/>
              <a:t>This means essentially that older employees have the right to the same employment opportunities as their younger co-workers. This includes the opportunity to compete for promotions, to receive job training, to be given meaningful performance appraisals, and so on.</a:t>
            </a:r>
          </a:p>
          <a:p>
            <a:pPr lvl="1"/>
            <a:r>
              <a:rPr lang="en-US" altLang="en-US"/>
              <a:t>Avoid marginalizing older workers or making assumptions about their aspirations and abilities. Don’t, for example, assume that older workers are less flexible or less willing to learn new skills and adapt to workplace changes.</a:t>
            </a:r>
          </a:p>
          <a:p>
            <a:pPr lvl="1"/>
            <a:r>
              <a:rPr lang="en-US" altLang="en-US"/>
              <a:t>And finally, to avoid even the appearance of age discrimination, always base all employment decisions on objective, job-related criteria.</a:t>
            </a:r>
          </a:p>
          <a:p>
            <a:r>
              <a:rPr lang="en-US" altLang="en-US"/>
              <a:t>Think about the requirements of our age discrimination policy.</a:t>
            </a:r>
          </a:p>
        </p:txBody>
      </p:sp>
    </p:spTree>
    <p:extLst>
      <p:ext uri="{BB962C8B-B14F-4D97-AF65-F5344CB8AC3E}">
        <p14:creationId xmlns:p14="http://schemas.microsoft.com/office/powerpoint/2010/main" val="386119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5238231-AE81-42FF-BB2B-9B3D0B8EA89A}" type="slidenum">
              <a:rPr lang="en-US" altLang="en-US" sz="1300" smtClean="0"/>
              <a:pPr/>
              <a:t>21</a:t>
            </a:fld>
            <a:endParaRPr lang="en-US" altLang="en-US" sz="1300"/>
          </a:p>
        </p:txBody>
      </p:sp>
      <p:sp>
        <p:nvSpPr>
          <p:cNvPr id="50179" name="Rectangle 4"/>
          <p:cNvSpPr>
            <a:spLocks noGrp="1" noRot="1" noChangeAspect="1" noChangeArrowheads="1" noTextEdit="1"/>
          </p:cNvSpPr>
          <p:nvPr>
            <p:ph type="sldImg"/>
          </p:nvPr>
        </p:nvSpPr>
        <p:spPr>
          <a:ln/>
        </p:spPr>
      </p:sp>
      <p:sp>
        <p:nvSpPr>
          <p:cNvPr id="50180" name="Rectangle 5"/>
          <p:cNvSpPr>
            <a:spLocks noGrp="1" noChangeArrowheads="1"/>
          </p:cNvSpPr>
          <p:nvPr>
            <p:ph type="body" idx="1"/>
            <p:custDataLst>
              <p:tags r:id="rId1"/>
            </p:custDataLst>
          </p:nvPr>
        </p:nvSpPr>
        <p:spPr>
          <a:noFill/>
        </p:spPr>
        <p:txBody>
          <a:bodyPr/>
          <a:lstStyle/>
          <a:p>
            <a:pPr lvl="1"/>
            <a:r>
              <a:rPr lang="en-US" altLang="en-US"/>
              <a:t>Communication with and among employees is one of the most important issues any supervisor has to manage. Generational diversity introduces some extra considerations. For example, make sure you communicate with all your employees regularly. That means from the youngest to the oldest and everybody in between.</a:t>
            </a:r>
          </a:p>
          <a:p>
            <a:pPr lvl="1"/>
            <a:r>
              <a:rPr lang="en-US" altLang="en-US"/>
              <a:t>Make an effort to understand generational differences to make your interactions with employees more effective. By recognizing and accounting for possible generational differences, you can target your communications more accurately and successfully.</a:t>
            </a:r>
          </a:p>
          <a:p>
            <a:pPr lvl="1"/>
            <a:r>
              <a:rPr lang="en-US" altLang="en-US"/>
              <a:t>At the same time, use language and references you’re comfortable with and that anyone can understand and relate to when communicating to all your employees. In other words, be yourself but be aware of your own generational influences so that they don’t negatively impact your interactions with employees.</a:t>
            </a:r>
          </a:p>
          <a:p>
            <a:pPr lvl="1"/>
            <a:r>
              <a:rPr lang="en-US" altLang="en-US"/>
              <a:t>Always listen carefully to ensure mutual understanding with any employee of any generation. Clarify your understanding and ask questions if you don’t understand others’ words or meanings.</a:t>
            </a:r>
          </a:p>
          <a:p>
            <a:pPr lvl="1"/>
            <a:r>
              <a:rPr lang="en-US" altLang="en-US"/>
              <a:t>Also, take steps to ensure that workers communicate effectively with one another, regardless of generational differences.</a:t>
            </a:r>
          </a:p>
        </p:txBody>
      </p:sp>
    </p:spTree>
    <p:extLst>
      <p:ext uri="{BB962C8B-B14F-4D97-AF65-F5344CB8AC3E}">
        <p14:creationId xmlns:p14="http://schemas.microsoft.com/office/powerpoint/2010/main" val="2048201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04397C78-2AC4-43DA-98F3-40142ACCBFA6}" type="slidenum">
              <a:rPr lang="en-US" altLang="en-US" sz="1300" smtClean="0"/>
              <a:pPr/>
              <a:t>22</a:t>
            </a:fld>
            <a:endParaRPr lang="en-US" alt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custDataLst>
              <p:tags r:id="rId1"/>
            </p:custDataLst>
          </p:nvPr>
        </p:nvSpPr>
        <p:spPr>
          <a:noFill/>
        </p:spPr>
        <p:txBody>
          <a:bodyPr/>
          <a:lstStyle/>
          <a:p>
            <a:r>
              <a:rPr lang="en-US" altLang="en-US"/>
              <a:t>Generational differences also have an impact on feedback. For example, views about feedback among employees from different generations can be quite different. Although all employees need positive and corrective feedback from you regardless of their age, you should be aware of possible differences. </a:t>
            </a:r>
          </a:p>
          <a:p>
            <a:pPr lvl="1"/>
            <a:r>
              <a:rPr lang="en-US" altLang="en-US"/>
              <a:t>Matures may not rely much on feedback to perform well. They grew up in a time when hard work was expected and nobody gave you a pat on the back just for doing your job. So they may not need or expect as much feedback from you as the other generations. That’s not to say, of course, that they don’t need any feedback—because they do, even if it doesn’t get a big rise out of them.</a:t>
            </a:r>
          </a:p>
          <a:p>
            <a:pPr lvl="1"/>
            <a:r>
              <a:rPr lang="en-US" altLang="en-US"/>
              <a:t>Boomers may figure that they get most of the feedback they need from you during performance appraisals. In between, they’re happy to get along on their own and appraise their own performance.</a:t>
            </a:r>
          </a:p>
          <a:p>
            <a:pPr lvl="1"/>
            <a:r>
              <a:rPr lang="en-US" altLang="en-US"/>
              <a:t>Xers generally need to know how they’re doing. They want your feedback often and they want to know all the specifics—positive or negative.</a:t>
            </a:r>
          </a:p>
          <a:p>
            <a:pPr lvl="1"/>
            <a:r>
              <a:rPr lang="en-US" altLang="en-US"/>
              <a:t>Finally, Millennials grew up hearing their parents and teachers tell them “good job” every time they did something right. They also grew up in an age of instant communication. So they want lots of feedback from you and they want it right now. </a:t>
            </a:r>
          </a:p>
        </p:txBody>
      </p:sp>
    </p:spTree>
    <p:extLst>
      <p:ext uri="{BB962C8B-B14F-4D97-AF65-F5344CB8AC3E}">
        <p14:creationId xmlns:p14="http://schemas.microsoft.com/office/powerpoint/2010/main" val="537419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FCEDB1CA-07A2-483C-AAB1-4FAC3EF7129D}" type="slidenum">
              <a:rPr lang="en-US" altLang="en-US" sz="1300" smtClean="0"/>
              <a:pPr/>
              <a:t>23</a:t>
            </a:fld>
            <a:endParaRPr lang="en-US" altLang="en-US" sz="1300"/>
          </a:p>
        </p:txBody>
      </p:sp>
      <p:sp>
        <p:nvSpPr>
          <p:cNvPr id="54275" name="Rectangle 4"/>
          <p:cNvSpPr>
            <a:spLocks noGrp="1" noRot="1" noChangeAspect="1" noChangeArrowheads="1" noTextEdit="1"/>
          </p:cNvSpPr>
          <p:nvPr>
            <p:ph type="sldImg"/>
          </p:nvPr>
        </p:nvSpPr>
        <p:spPr>
          <a:ln/>
        </p:spPr>
      </p:sp>
      <p:sp>
        <p:nvSpPr>
          <p:cNvPr id="54276" name="Rectangle 5"/>
          <p:cNvSpPr>
            <a:spLocks noGrp="1" noChangeArrowheads="1"/>
          </p:cNvSpPr>
          <p:nvPr>
            <p:ph type="body" idx="1"/>
            <p:custDataLst>
              <p:tags r:id="rId1"/>
            </p:custDataLst>
          </p:nvPr>
        </p:nvSpPr>
        <p:spPr>
          <a:noFill/>
        </p:spPr>
        <p:txBody>
          <a:bodyPr/>
          <a:lstStyle/>
          <a:p>
            <a:r>
              <a:rPr lang="en-US" altLang="en-US"/>
              <a:t>The cost of communication failures related to generational diversity is high. For example, failure to maintain efficient communication with and among employees of all ages and failure to provide sufficient and efficient feedback can lead to:</a:t>
            </a:r>
          </a:p>
          <a:p>
            <a:pPr lvl="1"/>
            <a:r>
              <a:rPr lang="en-US" altLang="en-US"/>
              <a:t>Morale problems and conflict;</a:t>
            </a:r>
          </a:p>
          <a:p>
            <a:pPr lvl="1"/>
            <a:r>
              <a:rPr lang="en-US" altLang="en-US"/>
              <a:t>Higher turnover;</a:t>
            </a:r>
          </a:p>
          <a:p>
            <a:pPr lvl="1"/>
            <a:r>
              <a:rPr lang="en-US" altLang="en-US"/>
              <a:t>Increased recruitment, hiring, and training costs;</a:t>
            </a:r>
          </a:p>
          <a:p>
            <a:pPr lvl="1"/>
            <a:r>
              <a:rPr lang="en-US" altLang="en-US"/>
              <a:t>More complaints and grievances; </a:t>
            </a:r>
            <a:r>
              <a:rPr lang="en-US" altLang="en-US" i="1"/>
              <a:t>and</a:t>
            </a:r>
          </a:p>
          <a:p>
            <a:pPr lvl="1"/>
            <a:r>
              <a:rPr lang="en-US" altLang="en-US"/>
              <a:t>More disciplinary problems.</a:t>
            </a:r>
          </a:p>
          <a:p>
            <a:r>
              <a:rPr lang="en-US" altLang="en-US"/>
              <a:t>Think about the importance of positive feedback and the importance of good communication with and among employees of all generations. Can you think of any other costs of communication failure?</a:t>
            </a:r>
          </a:p>
        </p:txBody>
      </p:sp>
    </p:spTree>
    <p:extLst>
      <p:ext uri="{BB962C8B-B14F-4D97-AF65-F5344CB8AC3E}">
        <p14:creationId xmlns:p14="http://schemas.microsoft.com/office/powerpoint/2010/main" val="2818653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5DD8587F-7752-493E-865C-63F3383D9004}" type="slidenum">
              <a:rPr lang="en-US" altLang="en-US" sz="1300" smtClean="0"/>
              <a:pPr/>
              <a:t>24</a:t>
            </a:fld>
            <a:endParaRPr lang="en-US" altLang="en-US" sz="1300"/>
          </a:p>
        </p:txBody>
      </p:sp>
      <p:sp>
        <p:nvSpPr>
          <p:cNvPr id="56323" name="Rectangle 4"/>
          <p:cNvSpPr>
            <a:spLocks noGrp="1" noRot="1" noChangeAspect="1" noChangeArrowheads="1" noTextEdit="1"/>
          </p:cNvSpPr>
          <p:nvPr>
            <p:ph type="sldImg"/>
          </p:nvPr>
        </p:nvSpPr>
        <p:spPr>
          <a:ln/>
        </p:spPr>
      </p:sp>
      <p:sp>
        <p:nvSpPr>
          <p:cNvPr id="56324" name="Rectangle 5"/>
          <p:cNvSpPr>
            <a:spLocks noGrp="1" noChangeArrowheads="1"/>
          </p:cNvSpPr>
          <p:nvPr>
            <p:ph type="body" idx="1"/>
            <p:custDataLst>
              <p:tags r:id="rId1"/>
            </p:custDataLst>
          </p:nvPr>
        </p:nvSpPr>
        <p:spPr>
          <a:noFill/>
        </p:spPr>
        <p:txBody>
          <a:bodyPr/>
          <a:lstStyle/>
          <a:p>
            <a:pPr lvl="1"/>
            <a:r>
              <a:rPr lang="en-US" altLang="en-US" dirty="0"/>
              <a:t>Another important issue associated with generational diversity is teamwork. Try to ensure that work teams reflect generational diversity to get a diversity of views and experience.</a:t>
            </a:r>
          </a:p>
          <a:p>
            <a:pPr lvl="1"/>
            <a:r>
              <a:rPr lang="en-US" altLang="en-US" dirty="0"/>
              <a:t>Encourage team members to value one another’s differences. Help them recognize the strength provided by their combined talents and perspectives.</a:t>
            </a:r>
          </a:p>
          <a:p>
            <a:pPr lvl="1"/>
            <a:r>
              <a:rPr lang="en-US" altLang="en-US" dirty="0"/>
              <a:t>Support and encourage work relationships among workers from different generations. This may involve team relationships, mentoring relationships, or simply cooperation and respect </a:t>
            </a:r>
            <a:r>
              <a:rPr lang="en-US" altLang="en-US" dirty="0">
                <a:solidFill>
                  <a:srgbClr val="FF00FF"/>
                </a:solidFill>
              </a:rPr>
              <a:t/>
            </a:r>
            <a:br>
              <a:rPr lang="en-US" altLang="en-US" dirty="0">
                <a:solidFill>
                  <a:srgbClr val="FF00FF"/>
                </a:solidFill>
              </a:rPr>
            </a:br>
            <a:r>
              <a:rPr lang="en-US" altLang="en-US" dirty="0"/>
              <a:t>between two employees who have to work together every day.</a:t>
            </a:r>
          </a:p>
          <a:p>
            <a:pPr lvl="1"/>
            <a:r>
              <a:rPr lang="en-US" altLang="en-US" dirty="0"/>
              <a:t>And finally, don’t forget to do something about conflict. Conflicts between and among generations are not unlikely, so it’s best to be prepared. Teach employees conflict resolution methods, and be ready to step in and mediate disputes if necessary.</a:t>
            </a:r>
          </a:p>
          <a:p>
            <a:r>
              <a:rPr lang="en-US" altLang="en-US" dirty="0"/>
              <a:t>Think about your work teams and the potential impact of generational diversity on team success.</a:t>
            </a:r>
          </a:p>
        </p:txBody>
      </p:sp>
    </p:spTree>
    <p:extLst>
      <p:ext uri="{BB962C8B-B14F-4D97-AF65-F5344CB8AC3E}">
        <p14:creationId xmlns:p14="http://schemas.microsoft.com/office/powerpoint/2010/main" val="124940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6A7491D9-DA84-4FA8-BBCF-317A8C49CD8D}" type="slidenum">
              <a:rPr lang="en-US" altLang="en-US" sz="1300" smtClean="0"/>
              <a:pPr/>
              <a:t>25</a:t>
            </a:fld>
            <a:endParaRPr lang="en-US" altLang="en-US" sz="1300"/>
          </a:p>
        </p:txBody>
      </p:sp>
      <p:sp>
        <p:nvSpPr>
          <p:cNvPr id="58371" name="Rectangle 4"/>
          <p:cNvSpPr>
            <a:spLocks noGrp="1" noRot="1" noChangeAspect="1" noChangeArrowheads="1" noTextEdit="1"/>
          </p:cNvSpPr>
          <p:nvPr>
            <p:ph type="sldImg"/>
          </p:nvPr>
        </p:nvSpPr>
        <p:spPr>
          <a:ln/>
        </p:spPr>
      </p:sp>
      <p:sp>
        <p:nvSpPr>
          <p:cNvPr id="58372" name="Rectangle 5"/>
          <p:cNvSpPr>
            <a:spLocks noGrp="1" noChangeArrowheads="1"/>
          </p:cNvSpPr>
          <p:nvPr>
            <p:ph type="body" idx="1"/>
            <p:custDataLst>
              <p:tags r:id="rId1"/>
            </p:custDataLst>
          </p:nvPr>
        </p:nvSpPr>
        <p:spPr>
          <a:noFill/>
        </p:spPr>
        <p:txBody>
          <a:bodyPr/>
          <a:lstStyle/>
          <a:p>
            <a:r>
              <a:rPr lang="en-US" altLang="en-US"/>
              <a:t>Motivational strategies for employees from different generations depend on understanding their needs, concerns, and goals. </a:t>
            </a:r>
          </a:p>
          <a:p>
            <a:pPr lvl="1"/>
            <a:r>
              <a:rPr lang="en-US" altLang="en-US"/>
              <a:t>You must recognize that different employees respond to different motivators. One size rarely fits all. Generational diversity is one of the factors that can affect the motivators you use. For example, Boomers may be motivated by participation, while Xers are motivated by challenges and Millennials are motivated by instant feedback.</a:t>
            </a:r>
          </a:p>
          <a:p>
            <a:pPr lvl="1"/>
            <a:r>
              <a:rPr lang="en-US" altLang="en-US"/>
              <a:t>It’s also important when motivating a diverse group of employees to hold all of them to high standards of performance. When you expect everyone to perform at their highest level, not just your best employees, then you’re likely to motivate the best performance from all your employees. </a:t>
            </a:r>
          </a:p>
          <a:p>
            <a:pPr lvl="1"/>
            <a:r>
              <a:rPr lang="en-US" altLang="en-US"/>
              <a:t>Recognizing and awarding achievement is a universal motivator for all the generations. Everyone wants and needs recognition for effort and success.</a:t>
            </a:r>
          </a:p>
          <a:p>
            <a:pPr lvl="1"/>
            <a:r>
              <a:rPr lang="en-US" altLang="en-US"/>
              <a:t>To motivate all employees you also need to provide opportunities for all those who want them, not just for a chosen few. </a:t>
            </a:r>
          </a:p>
          <a:p>
            <a:pPr lvl="1"/>
            <a:r>
              <a:rPr lang="en-US" altLang="en-US"/>
              <a:t>And, to get the best performance from workers of all ages, you must emphasize performance goals and help employees reach their goals.</a:t>
            </a:r>
          </a:p>
        </p:txBody>
      </p:sp>
    </p:spTree>
    <p:extLst>
      <p:ext uri="{BB962C8B-B14F-4D97-AF65-F5344CB8AC3E}">
        <p14:creationId xmlns:p14="http://schemas.microsoft.com/office/powerpoint/2010/main" val="1553087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AC000F6-91C3-480B-BCAE-9DA288681619}" type="slidenum">
              <a:rPr lang="en-US" altLang="en-US" sz="1300" smtClean="0"/>
              <a:pPr/>
              <a:t>26</a:t>
            </a:fld>
            <a:endParaRPr lang="en-US" altLang="en-US" sz="1300"/>
          </a:p>
        </p:txBody>
      </p:sp>
      <p:sp>
        <p:nvSpPr>
          <p:cNvPr id="60419" name="Rectangle 4"/>
          <p:cNvSpPr>
            <a:spLocks noGrp="1" noRot="1" noChangeAspect="1" noChangeArrowheads="1" noTextEdit="1"/>
          </p:cNvSpPr>
          <p:nvPr>
            <p:ph type="sldImg"/>
          </p:nvPr>
        </p:nvSpPr>
        <p:spPr>
          <a:ln/>
        </p:spPr>
      </p:sp>
      <p:sp>
        <p:nvSpPr>
          <p:cNvPr id="60420" name="Rectangle 5"/>
          <p:cNvSpPr>
            <a:spLocks noGrp="1" noChangeArrowheads="1"/>
          </p:cNvSpPr>
          <p:nvPr>
            <p:ph type="body" idx="1"/>
            <p:custDataLst>
              <p:tags r:id="rId1"/>
            </p:custDataLst>
          </p:nvPr>
        </p:nvSpPr>
        <p:spPr>
          <a:noFill/>
        </p:spPr>
        <p:txBody>
          <a:bodyPr/>
          <a:lstStyle/>
          <a:p>
            <a:pPr>
              <a:lnSpc>
                <a:spcPct val="90000"/>
              </a:lnSpc>
              <a:spcBef>
                <a:spcPct val="25000"/>
              </a:spcBef>
            </a:pPr>
            <a:r>
              <a:rPr lang="en-US" altLang="en-US"/>
              <a:t>Training and development are other important issues related to generational diversity. </a:t>
            </a:r>
          </a:p>
          <a:p>
            <a:pPr lvl="1"/>
            <a:r>
              <a:rPr lang="en-US" altLang="en-US"/>
              <a:t>Be sure to assess group and individual training needs. For example, younger workers may need basic skills training, whereas middle aged workers might need training to update skills or acquire new competencies required by technological or other changes in the workplace.</a:t>
            </a:r>
          </a:p>
          <a:p>
            <a:pPr lvl="1"/>
            <a:r>
              <a:rPr lang="en-US" altLang="en-US"/>
              <a:t>Make sure employees of all ages get training mandated by government regulations or organizational policies.</a:t>
            </a:r>
          </a:p>
          <a:p>
            <a:pPr lvl="1"/>
            <a:r>
              <a:rPr lang="en-US" altLang="en-US"/>
              <a:t>Use training techniques that appeal to all types of learners and generations. For example, Xers and Millennials will take naturally to computer-based training, whereas older workers might be more comfortable with discussions and lectures.</a:t>
            </a:r>
          </a:p>
          <a:p>
            <a:pPr lvl="1"/>
            <a:r>
              <a:rPr lang="en-US" altLang="en-US"/>
              <a:t>Enlist the assistance of older, experienced workers as trainers and coaches. That way they’ll be able to share their knowledge and expertise with co-workers and you’ll be able to conduct more training, more often.</a:t>
            </a:r>
          </a:p>
          <a:p>
            <a:pPr lvl="1"/>
            <a:r>
              <a:rPr lang="en-US" altLang="en-US"/>
              <a:t>Finally, help all employees learn, grow, and develop. All workers need to keep growing and developing in their jobs, not just the young, up-and-coming ones.</a:t>
            </a:r>
          </a:p>
        </p:txBody>
      </p:sp>
    </p:spTree>
    <p:extLst>
      <p:ext uri="{BB962C8B-B14F-4D97-AF65-F5344CB8AC3E}">
        <p14:creationId xmlns:p14="http://schemas.microsoft.com/office/powerpoint/2010/main" val="372959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A9BF6EC8-C7B9-4E1E-91E2-6A3D9110EAC9}" type="slidenum">
              <a:rPr lang="en-US" altLang="en-US" sz="1300" smtClean="0"/>
              <a:pPr/>
              <a:t>27</a:t>
            </a:fld>
            <a:endParaRPr lang="en-US" altLang="en-US" sz="1300"/>
          </a:p>
        </p:txBody>
      </p:sp>
      <p:sp>
        <p:nvSpPr>
          <p:cNvPr id="62467" name="Rectangle 4"/>
          <p:cNvSpPr>
            <a:spLocks noGrp="1" noRot="1" noChangeAspect="1" noChangeArrowheads="1" noTextEdit="1"/>
          </p:cNvSpPr>
          <p:nvPr>
            <p:ph type="sldImg"/>
          </p:nvPr>
        </p:nvSpPr>
        <p:spPr>
          <a:ln/>
        </p:spPr>
      </p:sp>
      <p:sp>
        <p:nvSpPr>
          <p:cNvPr id="62468" name="Rectangle 5"/>
          <p:cNvSpPr>
            <a:spLocks noGrp="1" noChangeArrowheads="1"/>
          </p:cNvSpPr>
          <p:nvPr>
            <p:ph type="body" idx="1"/>
            <p:custDataLst>
              <p:tags r:id="rId1"/>
            </p:custDataLst>
          </p:nvPr>
        </p:nvSpPr>
        <p:spPr>
          <a:noFill/>
        </p:spPr>
        <p:txBody>
          <a:bodyPr/>
          <a:lstStyle/>
          <a:p>
            <a:r>
              <a:rPr lang="en-US" altLang="en-US"/>
              <a:t>Let’s try a little true/false quiz now to see how much you remember about the information we’ve just discussed. You decide whether the statements on the screen are </a:t>
            </a:r>
            <a:r>
              <a:rPr lang="en-US" altLang="en-US" b="1"/>
              <a:t>true </a:t>
            </a:r>
            <a:r>
              <a:rPr lang="en-US" altLang="en-US" i="1"/>
              <a:t>or</a:t>
            </a:r>
            <a:r>
              <a:rPr lang="en-US" altLang="en-US" b="1"/>
              <a:t> false</a:t>
            </a:r>
            <a:r>
              <a:rPr lang="en-US" altLang="en-US"/>
              <a:t>.</a:t>
            </a:r>
          </a:p>
          <a:p>
            <a:pPr lvl="1"/>
            <a:r>
              <a:rPr lang="en-US" altLang="en-US"/>
              <a:t>It’s illegal to discriminate against employees aged 40 or older. True or false? The correct answer is </a:t>
            </a:r>
            <a:r>
              <a:rPr lang="en-US" altLang="en-US" b="1"/>
              <a:t>true</a:t>
            </a:r>
            <a:r>
              <a:rPr lang="en-US" altLang="en-US"/>
              <a:t>. The Age Discrimination in Employment Act prohibits discrimination in the terms or conditions of employment against older employees.</a:t>
            </a:r>
          </a:p>
          <a:p>
            <a:pPr lvl="1"/>
            <a:r>
              <a:rPr lang="en-US" altLang="en-US"/>
              <a:t>Employees of all generations respond to the same motivators. True or false? The correct answer is </a:t>
            </a:r>
            <a:r>
              <a:rPr lang="en-US" altLang="en-US" b="1"/>
              <a:t>false</a:t>
            </a:r>
            <a:r>
              <a:rPr lang="en-US" altLang="en-US"/>
              <a:t>. Different things motivate different employees. You need to find what works for individual employees of different ages. </a:t>
            </a:r>
          </a:p>
          <a:p>
            <a:pPr lvl="1"/>
            <a:r>
              <a:rPr lang="en-US" altLang="en-US"/>
              <a:t>Only Generation Xers and Millennials need feedback. True or false? The correct answer is </a:t>
            </a:r>
            <a:r>
              <a:rPr lang="en-US" altLang="en-US" b="1"/>
              <a:t>false</a:t>
            </a:r>
            <a:r>
              <a:rPr lang="en-US" altLang="en-US"/>
              <a:t>. All employees need positive feedback to maintain and improve performance. Xers and Millennials may need more frequent feedback. </a:t>
            </a:r>
          </a:p>
          <a:p>
            <a:pPr lvl="1"/>
            <a:r>
              <a:rPr lang="en-US" altLang="en-US"/>
              <a:t>The most effective teams are composed of employees all from one generation. True or false? The correct answer is </a:t>
            </a:r>
            <a:r>
              <a:rPr lang="en-US" altLang="en-US" b="1"/>
              <a:t>false</a:t>
            </a:r>
            <a:r>
              <a:rPr lang="en-US" altLang="en-US"/>
              <a:t>. A diversity of views and experience contributes to team success. </a:t>
            </a:r>
          </a:p>
          <a:p>
            <a:r>
              <a:rPr lang="en-US" altLang="en-US"/>
              <a:t>How did you do? Did you get all the answers right?</a:t>
            </a:r>
          </a:p>
        </p:txBody>
      </p:sp>
    </p:spTree>
    <p:extLst>
      <p:ext uri="{BB962C8B-B14F-4D97-AF65-F5344CB8AC3E}">
        <p14:creationId xmlns:p14="http://schemas.microsoft.com/office/powerpoint/2010/main" val="173845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48C4E9C-F04A-4243-A708-15E8902E61E1}" type="slidenum">
              <a:rPr lang="en-US" altLang="en-US" sz="1300" smtClean="0"/>
              <a:pPr/>
              <a:t>28</a:t>
            </a:fld>
            <a:endParaRPr lang="en-US" altLang="en-US" sz="1300"/>
          </a:p>
        </p:txBody>
      </p:sp>
      <p:sp>
        <p:nvSpPr>
          <p:cNvPr id="64515" name="Rectangle 6"/>
          <p:cNvSpPr>
            <a:spLocks noGrp="1" noRot="1" noChangeAspect="1" noChangeArrowheads="1" noTextEdit="1"/>
          </p:cNvSpPr>
          <p:nvPr>
            <p:ph type="sldImg"/>
          </p:nvPr>
        </p:nvSpPr>
        <p:spPr>
          <a:ln/>
        </p:spPr>
      </p:sp>
      <p:sp>
        <p:nvSpPr>
          <p:cNvPr id="64516" name="Rectangle 7"/>
          <p:cNvSpPr>
            <a:spLocks noGrp="1" noChangeArrowheads="1"/>
          </p:cNvSpPr>
          <p:nvPr>
            <p:ph type="body" idx="1"/>
            <p:custDataLst>
              <p:tags r:id="rId1"/>
            </p:custDataLst>
          </p:nvPr>
        </p:nvSpPr>
        <p:spPr>
          <a:noFill/>
        </p:spPr>
        <p:txBody>
          <a:bodyPr/>
          <a:lstStyle/>
          <a:p>
            <a:r>
              <a:rPr lang="en-US" altLang="en-US"/>
              <a:t>Let’s take a moment now to make sure you understand all the information presented in the previous slides. Do you understand what we’ve said about:</a:t>
            </a:r>
          </a:p>
          <a:p>
            <a:pPr lvl="1"/>
            <a:r>
              <a:rPr lang="en-US" altLang="en-US"/>
              <a:t>Requirements for communicating effectively with all generations?</a:t>
            </a:r>
          </a:p>
          <a:p>
            <a:pPr lvl="1"/>
            <a:r>
              <a:rPr lang="en-US" altLang="en-US"/>
              <a:t>Feedback needs of different generations?</a:t>
            </a:r>
          </a:p>
          <a:p>
            <a:pPr lvl="1"/>
            <a:r>
              <a:rPr lang="en-US" altLang="en-US"/>
              <a:t>Teamwork and generational diversity?</a:t>
            </a:r>
          </a:p>
          <a:p>
            <a:pPr lvl="1"/>
            <a:r>
              <a:rPr lang="en-US" altLang="en-US"/>
              <a:t>Motivating employees of all generations?</a:t>
            </a:r>
          </a:p>
          <a:p>
            <a:pPr lvl="1"/>
            <a:r>
              <a:rPr lang="en-US" altLang="en-US"/>
              <a:t>Training and development for all employees?</a:t>
            </a:r>
          </a:p>
          <a:p>
            <a:r>
              <a:rPr lang="en-US" altLang="en-US"/>
              <a:t>Knowledge of this information will help you better manage generational diversity and provide the best supervision for all employees.</a:t>
            </a:r>
          </a:p>
          <a:p>
            <a:r>
              <a:rPr lang="en-US" altLang="en-US"/>
              <a:t>Now let’s conclude the session with some key points to remember.</a:t>
            </a:r>
          </a:p>
        </p:txBody>
      </p:sp>
    </p:spTree>
    <p:extLst>
      <p:ext uri="{BB962C8B-B14F-4D97-AF65-F5344CB8AC3E}">
        <p14:creationId xmlns:p14="http://schemas.microsoft.com/office/powerpoint/2010/main" val="44108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DA928EE-51D9-466A-AFE8-0EF6DD809F6C}" type="slidenum">
              <a:rPr lang="en-US" altLang="en-US" sz="1300" smtClean="0"/>
              <a:pPr/>
              <a:t>29</a:t>
            </a:fld>
            <a:endParaRPr lang="en-US" altLang="en-US" sz="1300"/>
          </a:p>
        </p:txBody>
      </p:sp>
      <p:sp>
        <p:nvSpPr>
          <p:cNvPr id="66563" name="Rectangle 4"/>
          <p:cNvSpPr>
            <a:spLocks noGrp="1" noRot="1" noChangeAspect="1" noChangeArrowheads="1" noTextEdit="1"/>
          </p:cNvSpPr>
          <p:nvPr>
            <p:ph type="sldImg"/>
          </p:nvPr>
        </p:nvSpPr>
        <p:spPr>
          <a:ln/>
        </p:spPr>
      </p:sp>
      <p:sp>
        <p:nvSpPr>
          <p:cNvPr id="66564" name="Rectangle 5"/>
          <p:cNvSpPr>
            <a:spLocks noGrp="1" noChangeArrowheads="1"/>
          </p:cNvSpPr>
          <p:nvPr>
            <p:ph type="body" idx="1"/>
            <p:custDataLst>
              <p:tags r:id="rId1"/>
            </p:custDataLst>
          </p:nvPr>
        </p:nvSpPr>
        <p:spPr>
          <a:noFill/>
        </p:spPr>
        <p:txBody>
          <a:bodyPr/>
          <a:lstStyle/>
          <a:p>
            <a:r>
              <a:rPr lang="en-US" altLang="en-US"/>
              <a:t>Here are the main points to remember from this session on generational diversity:</a:t>
            </a:r>
          </a:p>
          <a:p>
            <a:pPr lvl="1"/>
            <a:r>
              <a:rPr lang="en-US" altLang="en-US"/>
              <a:t>Generational diversity has an impact on how you supervise employees.</a:t>
            </a:r>
          </a:p>
          <a:p>
            <a:pPr lvl="1"/>
            <a:r>
              <a:rPr lang="en-US" altLang="en-US"/>
              <a:t>Generation is only one factor affecting employee attitudes and behavior.</a:t>
            </a:r>
          </a:p>
          <a:p>
            <a:pPr lvl="1"/>
            <a:r>
              <a:rPr lang="en-US" altLang="en-US"/>
              <a:t>Avoid stereotyping employees based on generational affiliation.</a:t>
            </a:r>
          </a:p>
          <a:p>
            <a:pPr lvl="1"/>
            <a:r>
              <a:rPr lang="en-US" altLang="en-US"/>
              <a:t>Take action to provide effective supervision for employees of all ages and abilities.</a:t>
            </a:r>
          </a:p>
          <a:p>
            <a:r>
              <a:rPr lang="en-US" altLang="en-US"/>
              <a:t>This concludes the generational diversity training session.</a:t>
            </a:r>
          </a:p>
        </p:txBody>
      </p:sp>
    </p:spTree>
    <p:extLst>
      <p:ext uri="{BB962C8B-B14F-4D97-AF65-F5344CB8AC3E}">
        <p14:creationId xmlns:p14="http://schemas.microsoft.com/office/powerpoint/2010/main" val="268398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B2B2944D-4A04-4F7C-B6CD-D66F6DF130CB}" type="slidenum">
              <a:rPr lang="en-US" altLang="en-US" sz="1300" smtClean="0"/>
              <a:pPr/>
              <a:t>3</a:t>
            </a:fld>
            <a:endParaRPr lang="en-US" altLang="en-US" sz="1300"/>
          </a:p>
        </p:txBody>
      </p:sp>
      <p:sp>
        <p:nvSpPr>
          <p:cNvPr id="13315" name="Rectangle 4"/>
          <p:cNvSpPr>
            <a:spLocks noGrp="1" noRot="1" noChangeAspect="1" noChangeArrowheads="1" noTextEdit="1"/>
          </p:cNvSpPr>
          <p:nvPr>
            <p:ph type="sldImg"/>
          </p:nvPr>
        </p:nvSpPr>
        <p:spPr>
          <a:ln/>
        </p:spPr>
      </p:sp>
      <p:sp>
        <p:nvSpPr>
          <p:cNvPr id="13316" name="Rectangle 5"/>
          <p:cNvSpPr>
            <a:spLocks noGrp="1" noChangeArrowheads="1"/>
          </p:cNvSpPr>
          <p:nvPr>
            <p:ph type="body" idx="1"/>
            <p:custDataLst>
              <p:tags r:id="rId1"/>
            </p:custDataLst>
          </p:nvPr>
        </p:nvSpPr>
        <p:spPr>
          <a:noFill/>
        </p:spPr>
        <p:txBody>
          <a:bodyPr/>
          <a:lstStyle/>
          <a:p>
            <a:r>
              <a:rPr lang="en-US" altLang="en-US"/>
              <a:t>The workplace has always been a diverse place where different people of different ages, backgrounds, and abilities have come together to work and make things, provide services, and help our economy grow.</a:t>
            </a:r>
          </a:p>
          <a:p>
            <a:pPr lvl="1"/>
            <a:r>
              <a:rPr lang="en-US" altLang="en-US"/>
              <a:t>The workforce is diverse in many ways, including race, gender, cultural  and religious background, educational and economic background, age, and ability.</a:t>
            </a:r>
          </a:p>
          <a:p>
            <a:pPr lvl="1"/>
            <a:r>
              <a:rPr lang="en-US" altLang="en-US"/>
              <a:t>Generational diversity focuses on differences among employees based on the generation in which a person grew up. </a:t>
            </a:r>
          </a:p>
          <a:p>
            <a:pPr lvl="1"/>
            <a:r>
              <a:rPr lang="en-US" altLang="en-US"/>
              <a:t>A generation has been defined as a period of roughly 20 years. So, for example, all people born between 1960 and 1980 would be of the same generation.</a:t>
            </a:r>
          </a:p>
          <a:p>
            <a:pPr lvl="1"/>
            <a:r>
              <a:rPr lang="en-US" altLang="en-US"/>
              <a:t>There are four generations in today’s workforce.</a:t>
            </a:r>
          </a:p>
          <a:p>
            <a:r>
              <a:rPr lang="en-US" altLang="en-US"/>
              <a:t>Can you identify the four generations in today’s workforce and give the approximate dates for each? For example, Baby Boomers were generally born between 1945 and 1960.</a:t>
            </a:r>
          </a:p>
        </p:txBody>
      </p:sp>
    </p:spTree>
    <p:extLst>
      <p:ext uri="{BB962C8B-B14F-4D97-AF65-F5344CB8AC3E}">
        <p14:creationId xmlns:p14="http://schemas.microsoft.com/office/powerpoint/2010/main" val="190564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ECD60A0A-5AB7-4541-B946-56B0CE50586C}" type="slidenum">
              <a:rPr lang="en-US" altLang="en-US" sz="1300" smtClean="0"/>
              <a:pPr/>
              <a:t>4</a:t>
            </a:fld>
            <a:endParaRPr lang="en-US" altLang="en-US"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custDataLst>
              <p:tags r:id="rId1"/>
            </p:custDataLst>
          </p:nvPr>
        </p:nvSpPr>
        <p:spPr>
          <a:noFill/>
        </p:spPr>
        <p:txBody>
          <a:bodyPr/>
          <a:lstStyle/>
          <a:p>
            <a:r>
              <a:rPr lang="en-US" altLang="en-US"/>
              <a:t>The four generations in today’s workforce have been called different things and the exact dates of their generation vary from report to report. However, the names and dates you see on the screen will help us identify the different groups and their approximate ages, which is all we really need to be concerned about. </a:t>
            </a:r>
          </a:p>
          <a:p>
            <a:pPr lvl="1"/>
            <a:r>
              <a:rPr lang="en-US" altLang="en-US"/>
              <a:t>The </a:t>
            </a:r>
            <a:r>
              <a:rPr lang="en-US" altLang="en-US" b="1"/>
              <a:t>Matures</a:t>
            </a:r>
            <a:r>
              <a:rPr lang="en-US" altLang="en-US"/>
              <a:t>, also known as Traditionalists, were born before 1945. There are few of them left in the workplace and the numbers are decreasing annually. But there are still some people who will work full or part time, or come back to work part time or as temps after retiring, so you need to be aware of this group and the generational issues associated with them. </a:t>
            </a:r>
          </a:p>
          <a:p>
            <a:pPr lvl="1"/>
            <a:r>
              <a:rPr lang="en-US" altLang="en-US"/>
              <a:t>The largest generational group in the workplace today is the </a:t>
            </a:r>
            <a:r>
              <a:rPr lang="en-US" altLang="en-US" b="1"/>
              <a:t>Baby Boomers</a:t>
            </a:r>
            <a:r>
              <a:rPr lang="en-US" altLang="en-US"/>
              <a:t>, born after World War II and on into the early 1960s.</a:t>
            </a:r>
          </a:p>
          <a:p>
            <a:pPr lvl="1"/>
            <a:r>
              <a:rPr lang="en-US" altLang="en-US"/>
              <a:t>The next largest group—the </a:t>
            </a:r>
            <a:r>
              <a:rPr lang="en-US" altLang="en-US" b="1"/>
              <a:t>Generation Xers</a:t>
            </a:r>
            <a:r>
              <a:rPr lang="en-US" altLang="en-US"/>
              <a:t> born in the mid-1960s to 1980.</a:t>
            </a:r>
          </a:p>
          <a:p>
            <a:pPr lvl="1"/>
            <a:r>
              <a:rPr lang="en-US" altLang="en-US"/>
              <a:t>The final group is the </a:t>
            </a:r>
            <a:r>
              <a:rPr lang="en-US" altLang="en-US" b="1"/>
              <a:t>Millennials</a:t>
            </a:r>
            <a:r>
              <a:rPr lang="en-US" altLang="en-US"/>
              <a:t>, also known as Generation Y. These workers were born in the 1980s and 1990s. </a:t>
            </a:r>
          </a:p>
        </p:txBody>
      </p:sp>
    </p:spTree>
    <p:extLst>
      <p:ext uri="{BB962C8B-B14F-4D97-AF65-F5344CB8AC3E}">
        <p14:creationId xmlns:p14="http://schemas.microsoft.com/office/powerpoint/2010/main" val="420685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70AFDBD0-9E70-476E-8EF9-006F6A2EB4BF}" type="slidenum">
              <a:rPr lang="en-US" altLang="en-US" sz="1300" smtClean="0"/>
              <a:pPr/>
              <a:t>5</a:t>
            </a:fld>
            <a:endParaRPr lang="en-US" altLang="en-US" sz="1300"/>
          </a:p>
        </p:txBody>
      </p:sp>
      <p:sp>
        <p:nvSpPr>
          <p:cNvPr id="17411" name="Rectangle 4"/>
          <p:cNvSpPr>
            <a:spLocks noGrp="1" noRot="1" noChangeAspect="1" noChangeArrowheads="1" noTextEdit="1"/>
          </p:cNvSpPr>
          <p:nvPr>
            <p:ph type="sldImg"/>
          </p:nvPr>
        </p:nvSpPr>
        <p:spPr>
          <a:ln/>
        </p:spPr>
      </p:sp>
      <p:sp>
        <p:nvSpPr>
          <p:cNvPr id="17412" name="Rectangle 5"/>
          <p:cNvSpPr>
            <a:spLocks noGrp="1" noChangeArrowheads="1"/>
          </p:cNvSpPr>
          <p:nvPr>
            <p:ph type="body" idx="1"/>
            <p:custDataLst>
              <p:tags r:id="rId1"/>
            </p:custDataLst>
          </p:nvPr>
        </p:nvSpPr>
        <p:spPr>
          <a:noFill/>
        </p:spPr>
        <p:txBody>
          <a:bodyPr/>
          <a:lstStyle/>
          <a:p>
            <a:r>
              <a:rPr lang="en-US" altLang="en-US"/>
              <a:t>Before we proceed, it’s important to give a word of caution concerning generational diversity. </a:t>
            </a:r>
          </a:p>
          <a:p>
            <a:pPr lvl="1"/>
            <a:r>
              <a:rPr lang="en-US" altLang="en-US"/>
              <a:t>Generation is only one factor affecting an individual. Other factors such as family background and personal experiences, interests, aspirations, abilities, and personality traits may be more important.</a:t>
            </a:r>
          </a:p>
          <a:p>
            <a:pPr lvl="1"/>
            <a:r>
              <a:rPr lang="en-US" altLang="en-US"/>
              <a:t>Furthermore, the line between one generation and the next is not a clear one. Generations are approximations. People born at the end of one generation may have more in common with the next generation than their own.</a:t>
            </a:r>
          </a:p>
          <a:p>
            <a:pPr lvl="1"/>
            <a:r>
              <a:rPr lang="en-US" altLang="en-US"/>
              <a:t>So be careful to avoid stereotyping or pigeon-holing employees because of their generation. Generational diversity is only one of many factors you need to consider when supervising employees.</a:t>
            </a:r>
          </a:p>
        </p:txBody>
      </p:sp>
    </p:spTree>
    <p:extLst>
      <p:ext uri="{BB962C8B-B14F-4D97-AF65-F5344CB8AC3E}">
        <p14:creationId xmlns:p14="http://schemas.microsoft.com/office/powerpoint/2010/main" val="110280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6514D12B-8F2E-4F1E-96B4-0038DBF5430A}" type="slidenum">
              <a:rPr lang="en-US" altLang="en-US" sz="1300" smtClean="0"/>
              <a:pPr/>
              <a:t>6</a:t>
            </a:fld>
            <a:endParaRPr lang="en-US" alt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custDataLst>
              <p:tags r:id="rId1"/>
            </p:custDataLst>
          </p:nvPr>
        </p:nvSpPr>
        <p:spPr>
          <a:noFill/>
        </p:spPr>
        <p:txBody>
          <a:bodyPr/>
          <a:lstStyle/>
          <a:p>
            <a:r>
              <a:rPr lang="en-US" altLang="en-US"/>
              <a:t>To understand the differences among the generations in the workforce, it’s important to look at the influences and experiences that shaped their formative years. </a:t>
            </a:r>
          </a:p>
          <a:p>
            <a:pPr lvl="1"/>
            <a:r>
              <a:rPr lang="en-US" altLang="en-US"/>
              <a:t>These are people who came of age in the late 1930s and early 1940s. They were a generation that grew up on radio rather than TV. </a:t>
            </a:r>
          </a:p>
          <a:p>
            <a:pPr lvl="1"/>
            <a:r>
              <a:rPr lang="en-US" altLang="en-US"/>
              <a:t>They lived through the Depression and New Deal, or at least felt the effects of those times and heard about the hardships from parents and grandparents—something they would never forget. </a:t>
            </a:r>
          </a:p>
          <a:p>
            <a:pPr lvl="1"/>
            <a:r>
              <a:rPr lang="en-US" altLang="en-US"/>
              <a:t>These workers were also shaped by World War II, a war in which many of them fought and were injured. </a:t>
            </a:r>
          </a:p>
          <a:p>
            <a:pPr lvl="1"/>
            <a:r>
              <a:rPr lang="en-US" altLang="en-US"/>
              <a:t>The younger Matures may have fought in the Korean War, or most likely their fathers did. </a:t>
            </a:r>
          </a:p>
        </p:txBody>
      </p:sp>
    </p:spTree>
    <p:extLst>
      <p:ext uri="{BB962C8B-B14F-4D97-AF65-F5344CB8AC3E}">
        <p14:creationId xmlns:p14="http://schemas.microsoft.com/office/powerpoint/2010/main" val="42648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287FF55F-4108-4CAB-B9F8-8F2DF4D20374}" type="slidenum">
              <a:rPr lang="en-US" altLang="en-US" sz="1300" smtClean="0"/>
              <a:pPr/>
              <a:t>7</a:t>
            </a:fld>
            <a:endParaRPr lang="en-US" alt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custDataLst>
              <p:tags r:id="rId1"/>
            </p:custDataLst>
          </p:nvPr>
        </p:nvSpPr>
        <p:spPr>
          <a:noFill/>
        </p:spPr>
        <p:txBody>
          <a:bodyPr/>
          <a:lstStyle/>
          <a:p>
            <a:pPr lvl="1"/>
            <a:r>
              <a:rPr lang="en-US" altLang="en-US"/>
              <a:t>The Baby Boomers were the TV generation. Most of them grew up with “Howdy Doody,” “Gunsmoke,” “I Love Lucy,” and all the other shows of the fifties. </a:t>
            </a:r>
          </a:p>
          <a:p>
            <a:pPr lvl="1"/>
            <a:r>
              <a:rPr lang="en-US" altLang="en-US"/>
              <a:t>They also grew up during the Cold War and lived under the threat of nuclear annihilation. </a:t>
            </a:r>
          </a:p>
          <a:p>
            <a:pPr lvl="1"/>
            <a:r>
              <a:rPr lang="en-US" altLang="en-US"/>
              <a:t>The civil rights movement of the 1950s and 1960s was also a powerful influence for this generation. </a:t>
            </a:r>
          </a:p>
          <a:p>
            <a:pPr lvl="1"/>
            <a:r>
              <a:rPr lang="en-US" altLang="en-US"/>
              <a:t>Other influences were the assassinations of President Kennedy, Martin Luther King, and Senator Robert Kennedy.</a:t>
            </a:r>
          </a:p>
          <a:p>
            <a:pPr lvl="1"/>
            <a:r>
              <a:rPr lang="en-US" altLang="en-US"/>
              <a:t>Perhaps one of the biggest influences was the Vietnam War and the protest movement that grew up as a result.</a:t>
            </a:r>
          </a:p>
          <a:p>
            <a:pPr lvl="1"/>
            <a:r>
              <a:rPr lang="en-US" altLang="en-US"/>
              <a:t>This generation also experienced the effects of the Beatles and Rolling Stones, Woodstock, the sexual revolution, and the drug culture in the late sixties when many of them were coming of age in their late teens and early twenties.</a:t>
            </a:r>
          </a:p>
          <a:p>
            <a:pPr lvl="1"/>
            <a:r>
              <a:rPr lang="en-US" altLang="en-US"/>
              <a:t>And, of course, many of them watched the TV footage of the early astronauts circling the earth in their spacecrafts and walking on the moon in July 1969. Boomers were also influenced by concerns about planet earth. The new environmental movement was largely made up of Boomers at first.</a:t>
            </a:r>
          </a:p>
        </p:txBody>
      </p:sp>
    </p:spTree>
    <p:extLst>
      <p:ext uri="{BB962C8B-B14F-4D97-AF65-F5344CB8AC3E}">
        <p14:creationId xmlns:p14="http://schemas.microsoft.com/office/powerpoint/2010/main" val="312738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110F3C18-CB45-4937-8961-2D2C47594AF1}" type="slidenum">
              <a:rPr lang="en-US" altLang="en-US" sz="1300" smtClean="0"/>
              <a:pPr/>
              <a:t>8</a:t>
            </a:fld>
            <a:endParaRPr lang="en-US" altLang="en-US"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custDataLst>
              <p:tags r:id="rId1"/>
            </p:custDataLst>
          </p:nvPr>
        </p:nvSpPr>
        <p:spPr>
          <a:noFill/>
        </p:spPr>
        <p:txBody>
          <a:bodyPr/>
          <a:lstStyle/>
          <a:p>
            <a:pPr lvl="1"/>
            <a:r>
              <a:rPr lang="en-US" altLang="en-US"/>
              <a:t>The Generation Xers were the first computer generation, and by the time they got to the workplace the technology boom was just beginning. Xers were influenced by many other goings-on in their formative years.</a:t>
            </a:r>
          </a:p>
          <a:p>
            <a:pPr lvl="1"/>
            <a:r>
              <a:rPr lang="en-US" altLang="en-US"/>
              <a:t>For example, women’s liberation was becoming an issue in the late sixties and really taking off in the seventies when many women liberated themselves from the home and entered the workplace in numbers unprecedented since World War II. </a:t>
            </a:r>
          </a:p>
          <a:p>
            <a:pPr lvl="1"/>
            <a:r>
              <a:rPr lang="en-US" altLang="en-US"/>
              <a:t>Watergate, the winding down of the Vietnam War, and the energy crisis were the big issues in the seventies. </a:t>
            </a:r>
          </a:p>
          <a:p>
            <a:pPr lvl="1"/>
            <a:r>
              <a:rPr lang="en-US" altLang="en-US"/>
              <a:t>And, in the late seventies, the big issue was the hostages in Iran—an incident that fore- shadowed the terrorism of our times. And the Middle East was at war in the early years of the seventies, but by the Carter era in the late seventies, Egypt and Israel were meeting with President Carter at Camp David to talk peace.</a:t>
            </a:r>
          </a:p>
          <a:p>
            <a:pPr lvl="1"/>
            <a:r>
              <a:rPr lang="en-US" altLang="en-US"/>
              <a:t>The Reagan era in the eighties was a major influence on many Xers. The “Evil Empire” of the Soviet Union, covert wars in Central America, and high inflation at home were key issues of the time.</a:t>
            </a:r>
          </a:p>
          <a:p>
            <a:pPr lvl="1"/>
            <a:r>
              <a:rPr lang="en-US" altLang="en-US"/>
              <a:t>And, of course, while the Boomers had their Woodstock and hippies, the eighties ushered in the Yuppies and “Lifestyles of the Rich and Famous.”</a:t>
            </a:r>
          </a:p>
        </p:txBody>
      </p:sp>
    </p:spTree>
    <p:extLst>
      <p:ext uri="{BB962C8B-B14F-4D97-AF65-F5344CB8AC3E}">
        <p14:creationId xmlns:p14="http://schemas.microsoft.com/office/powerpoint/2010/main" val="207414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425B6F9E-ED2E-4AA7-9EEB-68072FD86644}" type="slidenum">
              <a:rPr lang="en-US" altLang="en-US" sz="1300" smtClean="0"/>
              <a:pPr/>
              <a:t>9</a:t>
            </a:fld>
            <a:endParaRPr lang="en-US"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custDataLst>
              <p:tags r:id="rId1"/>
            </p:custDataLst>
          </p:nvPr>
        </p:nvSpPr>
        <p:spPr>
          <a:noFill/>
        </p:spPr>
        <p:txBody>
          <a:bodyPr/>
          <a:lstStyle/>
          <a:p>
            <a:pPr lvl="1"/>
            <a:r>
              <a:rPr lang="en-US" altLang="en-US" dirty="0"/>
              <a:t>The Millennials were the first true Internet generation. And the technology boom also included cell phones and computers at school and in nearly every middle class home. </a:t>
            </a:r>
          </a:p>
          <a:p>
            <a:pPr lvl="1"/>
            <a:r>
              <a:rPr lang="en-US" altLang="en-US" dirty="0"/>
              <a:t>The Millennials have also been affected by war—first the Gulf War and then the Iraq War. As young teens, Millennials also watched military actions involving the U.S. in Ethiopia—unsuccessful—and Kosovo—successful.</a:t>
            </a:r>
          </a:p>
          <a:p>
            <a:pPr lvl="1"/>
            <a:r>
              <a:rPr lang="en-US" altLang="en-US" dirty="0"/>
              <a:t>Millennials were also influenced by the dramatic fall of Communism in Europe and watched as young Germans tore down the Berlin Wall. </a:t>
            </a:r>
          </a:p>
          <a:p>
            <a:pPr lvl="1"/>
            <a:r>
              <a:rPr lang="en-US" altLang="en-US" dirty="0"/>
              <a:t>They also watched the horrific scenes of terrorism on TV—first the Oklahoma City bombing and then 9/11. And they saw video of the first school shootings by and of members of their own generation.</a:t>
            </a:r>
          </a:p>
          <a:p>
            <a:pPr lvl="1"/>
            <a:r>
              <a:rPr lang="en-US" altLang="en-US" dirty="0"/>
              <a:t>This generation also grew into their teens and early twenties in a time of economic prosperity. The stock market was booming in the nineties and just about everybody who wanted to work or could work could find a job—even teens could get a job easily in the service sector.</a:t>
            </a:r>
          </a:p>
          <a:p>
            <a:r>
              <a:rPr lang="en-US" altLang="en-US" dirty="0"/>
              <a:t>Can you think of any other formative influences for any of the generations?</a:t>
            </a:r>
          </a:p>
        </p:txBody>
      </p:sp>
    </p:spTree>
    <p:extLst>
      <p:ext uri="{BB962C8B-B14F-4D97-AF65-F5344CB8AC3E}">
        <p14:creationId xmlns:p14="http://schemas.microsoft.com/office/powerpoint/2010/main" val="1763183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609600" y="2209800"/>
            <a:ext cx="8001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7" descr="\\Fileserver5\ES\Template_Masters\TEMPLATES with NEW LOGOS\Template_PPT_Engage Articulate 2012\new blr logo for old white covers(from art ads)\BLR-Logo-notag-LG.png"/>
          <p:cNvPicPr>
            <a:picLocks noChangeAspect="1" noChangeArrowheads="1"/>
          </p:cNvPicPr>
          <p:nvPr userDrawn="1">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84150" y="6208713"/>
            <a:ext cx="1508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userDrawn="1"/>
        </p:nvSpPr>
        <p:spPr bwMode="auto">
          <a:xfrm>
            <a:off x="5403850" y="6588125"/>
            <a:ext cx="3657600" cy="20002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700" dirty="0">
                <a:latin typeface="Arial"/>
                <a:ea typeface="ＭＳ Ｐゴシック" pitchFamily="34" charset="-128"/>
              </a:rPr>
              <a:t>© BLR</a:t>
            </a:r>
            <a:r>
              <a:rPr lang="en-US" sz="700" baseline="30000" dirty="0">
                <a:latin typeface="Arial"/>
                <a:ea typeface="ＭＳ Ｐゴシック" pitchFamily="34" charset="-128"/>
              </a:rPr>
              <a:t>®</a:t>
            </a:r>
            <a:r>
              <a:rPr lang="en-US" sz="700" dirty="0">
                <a:latin typeface="Arial"/>
                <a:ea typeface="ＭＳ Ｐゴシック" pitchFamily="34" charset="-128"/>
              </a:rPr>
              <a:t>—Business &amp; Legal Resources 1501</a:t>
            </a:r>
          </a:p>
        </p:txBody>
      </p:sp>
      <p:sp>
        <p:nvSpPr>
          <p:cNvPr id="563203" name="Rectangle 3"/>
          <p:cNvSpPr>
            <a:spLocks noGrp="1" noChangeArrowheads="1"/>
          </p:cNvSpPr>
          <p:nvPr>
            <p:ph type="ctrTitle"/>
          </p:nvPr>
        </p:nvSpPr>
        <p:spPr>
          <a:xfrm>
            <a:off x="609600" y="457200"/>
            <a:ext cx="8001000" cy="1600200"/>
          </a:xfrm>
        </p:spPr>
        <p:txBody>
          <a:bodyPr/>
          <a:lstStyle>
            <a:lvl1pPr algn="ctr">
              <a:defRPr/>
            </a:lvl1pPr>
          </a:lstStyle>
          <a:p>
            <a:pPr lvl="0"/>
            <a:r>
              <a:rPr lang="en-US" noProof="0"/>
              <a:t>Click to edit Master title style</a:t>
            </a:r>
          </a:p>
        </p:txBody>
      </p:sp>
      <p:sp>
        <p:nvSpPr>
          <p:cNvPr id="563204" name="Rectangle 4"/>
          <p:cNvSpPr>
            <a:spLocks noGrp="1" noChangeArrowheads="1"/>
          </p:cNvSpPr>
          <p:nvPr>
            <p:ph type="subTitle" idx="1"/>
          </p:nvPr>
        </p:nvSpPr>
        <p:spPr>
          <a:xfrm>
            <a:off x="1371600" y="2286000"/>
            <a:ext cx="6400800" cy="533400"/>
          </a:xfrm>
        </p:spPr>
        <p:txBody>
          <a:bodyPr/>
          <a:lstStyle>
            <a:lvl1pPr algn="ctr">
              <a:defRPr/>
            </a:lvl1pPr>
          </a:lstStyle>
          <a:p>
            <a:pPr lvl="0"/>
            <a:r>
              <a:rPr lang="en-US" noProof="0"/>
              <a:t>Click to edit Master subtitle style</a:t>
            </a:r>
          </a:p>
        </p:txBody>
      </p:sp>
    </p:spTree>
    <p:custDataLst>
      <p:tags r:id="rId1"/>
    </p:custDataLst>
    <p:extLst>
      <p:ext uri="{BB962C8B-B14F-4D97-AF65-F5344CB8AC3E}">
        <p14:creationId xmlns:p14="http://schemas.microsoft.com/office/powerpoint/2010/main" val="58266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13877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0"/>
            <a:ext cx="18859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762000"/>
            <a:ext cx="55054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0688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a:t>Click to edit Master title style</a:t>
            </a:r>
          </a:p>
        </p:txBody>
      </p:sp>
      <p:sp>
        <p:nvSpPr>
          <p:cNvPr id="3" name="Text Placeholder 2"/>
          <p:cNvSpPr>
            <a:spLocks noGrp="1"/>
          </p:cNvSpPr>
          <p:nvPr>
            <p:ph type="body" sz="half" idx="1"/>
          </p:nvPr>
        </p:nvSpPr>
        <p:spPr>
          <a:xfrm>
            <a:off x="1066800" y="2057400"/>
            <a:ext cx="36957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14900" y="2057400"/>
            <a:ext cx="3695700" cy="4191000"/>
          </a:xfrm>
        </p:spPr>
        <p:txBody>
          <a:bodyPr/>
          <a:lstStyle/>
          <a:p>
            <a:pPr lvl="0"/>
            <a:endParaRPr lang="en-US" noProof="0"/>
          </a:p>
        </p:txBody>
      </p:sp>
    </p:spTree>
    <p:custDataLst>
      <p:tags r:id="rId1"/>
    </p:custDataLst>
    <p:extLst>
      <p:ext uri="{BB962C8B-B14F-4D97-AF65-F5344CB8AC3E}">
        <p14:creationId xmlns:p14="http://schemas.microsoft.com/office/powerpoint/2010/main" val="352484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C9F94-07C5-4716-9CB8-240B0E076CFA}"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258782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911CA-9BE1-4D2F-8A84-F12312C42EA3}"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65158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83D63-5276-442D-8253-7AF060511337}"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214794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7F843-06BA-41F4-85F2-A9E2FF6F1E08}"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115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2CB81B-D483-48B0-BDC5-5353F1EFCC35}"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3710135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79F2B4ED-0819-4244-8C74-F1C2666F61C4}"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1686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E2685E-D630-4B3A-BB6B-B04A5F0E3DFF}" type="slidenum">
              <a:rPr lang="en-US" altLang="en-US"/>
              <a:pPr>
                <a:defRPr/>
              </a:pPr>
              <a:t>‹#›</a:t>
            </a:fld>
            <a:endParaRPr lang="en-US" altLang="en-US"/>
          </a:p>
        </p:txBody>
      </p:sp>
    </p:spTree>
    <p:custDataLst>
      <p:tags r:id="rId1"/>
    </p:custDataLst>
    <p:extLst>
      <p:ext uri="{BB962C8B-B14F-4D97-AF65-F5344CB8AC3E}">
        <p14:creationId xmlns:p14="http://schemas.microsoft.com/office/powerpoint/2010/main" val="270721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78780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3210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0574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8433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063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26504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1885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3046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656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ags" Target="../tags/tag1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aster_slide_nocor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7620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1066800" y="20574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p:cNvSpPr>
            <a:spLocks noChangeShapeType="1"/>
          </p:cNvSpPr>
          <p:nvPr/>
        </p:nvSpPr>
        <p:spPr bwMode="auto">
          <a:xfrm>
            <a:off x="1066800" y="1981200"/>
            <a:ext cx="75438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7"/>
          <p:cNvSpPr txBox="1">
            <a:spLocks noChangeArrowheads="1"/>
          </p:cNvSpPr>
          <p:nvPr userDrawn="1"/>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14"/>
    </p:custDataLst>
  </p:cSld>
  <p:clrMap bg1="lt1" tx1="dk1" bg2="lt2" tx2="dk2" accent1="accent1" accent2="accent2" accent3="accent3" accent4="accent4" accent5="accent5" accent6="accent6" hlink="hlink" folHlink="folHlink"/>
  <p:sldLayoutIdLst>
    <p:sldLayoutId id="2147483864"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rgbClr val="800000"/>
        </a:buClr>
        <a:buSzPct val="115000"/>
        <a:buFont typeface="Times" pitchFamily="18" charset="0"/>
        <a:defRPr sz="2800">
          <a:solidFill>
            <a:schemeClr val="tx1"/>
          </a:solidFill>
          <a:latin typeface="+mn-lt"/>
          <a:ea typeface="+mn-ea"/>
          <a:cs typeface="+mn-cs"/>
        </a:defRPr>
      </a:lvl1pPr>
      <a:lvl2pPr marL="344488" indent="-230188" algn="l" rtl="0" eaLnBrk="0" fontAlgn="base" hangingPunct="0">
        <a:lnSpc>
          <a:spcPct val="90000"/>
        </a:lnSpc>
        <a:spcBef>
          <a:spcPct val="20000"/>
        </a:spcBef>
        <a:spcAft>
          <a:spcPct val="0"/>
        </a:spcAft>
        <a:buClr>
          <a:srgbClr val="800000"/>
        </a:buClr>
        <a:buSzPct val="115000"/>
        <a:buFont typeface="Times" pitchFamily="18" charset="0"/>
        <a:buChar char="•"/>
        <a:defRPr sz="2800">
          <a:solidFill>
            <a:schemeClr val="tx1"/>
          </a:solidFill>
          <a:latin typeface="+mn-lt"/>
        </a:defRPr>
      </a:lvl2pPr>
      <a:lvl3pPr marL="627063" indent="-168275" algn="l" rtl="0" eaLnBrk="0" fontAlgn="base" hangingPunct="0">
        <a:spcBef>
          <a:spcPct val="20000"/>
        </a:spcBef>
        <a:spcAft>
          <a:spcPct val="0"/>
        </a:spcAft>
        <a:buFont typeface="Times" panose="02020603050405020304" pitchFamily="18" charset="0"/>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83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683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683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11A5DB-E463-433F-9B36-D81E4528A7AA}" type="slidenum">
              <a:rPr lang="en-US" altLang="en-US"/>
              <a:pPr>
                <a:defRPr/>
              </a:pPr>
              <a:t>‹#›</a:t>
            </a:fld>
            <a:endParaRPr lang="en-US" altLang="en-US"/>
          </a:p>
        </p:txBody>
      </p:sp>
      <p:sp>
        <p:nvSpPr>
          <p:cNvPr id="2055" name="Rectangle 7"/>
          <p:cNvSpPr>
            <a:spLocks noChangeArrowheads="1"/>
          </p:cNvSpPr>
          <p:nvPr/>
        </p:nvSpPr>
        <p:spPr bwMode="auto">
          <a:xfrm>
            <a:off x="0" y="0"/>
            <a:ext cx="9144000" cy="485775"/>
          </a:xfrm>
          <a:prstGeom prst="rect">
            <a:avLst/>
          </a:prstGeom>
          <a:gradFill rotWithShape="1">
            <a:gsLst>
              <a:gs pos="0">
                <a:srgbClr val="A50021"/>
              </a:gs>
              <a:gs pos="100000">
                <a:srgbClr val="A50021">
                  <a:alpha val="6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9" name="Text Box 7"/>
          <p:cNvSpPr txBox="1">
            <a:spLocks noChangeArrowheads="1"/>
          </p:cNvSpPr>
          <p:nvPr userDrawn="1"/>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7"/>
    </p:custData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9346"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69347"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69348"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D68644E-6147-47C5-A117-E736F9A757FA}" type="slidenum">
              <a:rPr lang="en-US" altLang="en-US"/>
              <a:pPr>
                <a:defRPr/>
              </a:pPr>
              <a:t>‹#›</a:t>
            </a:fld>
            <a:endParaRPr lang="en-US" altLang="en-US"/>
          </a:p>
        </p:txBody>
      </p:sp>
      <p:sp>
        <p:nvSpPr>
          <p:cNvPr id="3077" name="Rectangle 5"/>
          <p:cNvSpPr>
            <a:spLocks noChangeArrowheads="1"/>
          </p:cNvSpPr>
          <p:nvPr/>
        </p:nvSpPr>
        <p:spPr bwMode="auto">
          <a:xfrm>
            <a:off x="1066800" y="1397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chemeClr val="tx2"/>
              </a:solidFill>
              <a:latin typeface="Arial" panose="020B0604020202020204" pitchFamily="34" charset="0"/>
            </a:endParaRPr>
          </a:p>
        </p:txBody>
      </p:sp>
      <p:sp>
        <p:nvSpPr>
          <p:cNvPr id="3078" name="Rectangle 6"/>
          <p:cNvSpPr>
            <a:spLocks noChangeArrowheads="1"/>
          </p:cNvSpPr>
          <p:nvPr/>
        </p:nvSpPr>
        <p:spPr bwMode="auto">
          <a:xfrm>
            <a:off x="0" y="-12700"/>
            <a:ext cx="9144000" cy="48577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8" name="Text Box 7"/>
          <p:cNvSpPr txBox="1">
            <a:spLocks noChangeArrowheads="1"/>
          </p:cNvSpPr>
          <p:nvPr userDrawn="1"/>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3"/>
    </p:custDataLst>
  </p:cSld>
  <p:clrMap bg1="lt1" tx1="dk1" bg2="lt2" tx2="dk2" accent1="accent1" accent2="accent2" accent3="accent3" accent4="accent4" accent5="accent5" accent6="accent6" hlink="hlink" folHlink="folHlink"/>
  <p:sldLayoutIdLst>
    <p:sldLayoutId id="214748386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36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236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236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BADC86C-1497-445D-BAB1-081DD8D71D81}" type="slidenum">
              <a:rPr lang="en-US" altLang="en-US"/>
              <a:pPr>
                <a:defRPr/>
              </a:pPr>
              <a:t>‹#›</a:t>
            </a:fld>
            <a:endParaRPr lang="en-US" altLang="en-US" dirty="0"/>
          </a:p>
        </p:txBody>
      </p:sp>
      <p:sp>
        <p:nvSpPr>
          <p:cNvPr id="4103" name="Rectangle 7"/>
          <p:cNvSpPr>
            <a:spLocks noChangeArrowheads="1"/>
          </p:cNvSpPr>
          <p:nvPr/>
        </p:nvSpPr>
        <p:spPr bwMode="auto">
          <a:xfrm>
            <a:off x="0" y="0"/>
            <a:ext cx="9144000" cy="485775"/>
          </a:xfrm>
          <a:prstGeom prst="rect">
            <a:avLst/>
          </a:prstGeom>
          <a:gradFill rotWithShape="1">
            <a:gsLst>
              <a:gs pos="0">
                <a:srgbClr val="A50021"/>
              </a:gs>
              <a:gs pos="100000">
                <a:srgbClr val="A50021">
                  <a:alpha val="6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p>
        </p:txBody>
      </p:sp>
      <p:sp>
        <p:nvSpPr>
          <p:cNvPr id="10" name="Text Box 7"/>
          <p:cNvSpPr txBox="1">
            <a:spLocks noChangeArrowheads="1"/>
          </p:cNvSpPr>
          <p:nvPr userDrawn="1"/>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3"/>
    </p:custDataLst>
  </p:cSld>
  <p:clrMap bg1="lt1" tx1="dk1" bg2="lt2" tx2="dk2" accent1="accent1" accent2="accent2" accent3="accent3" accent4="accent4" accent5="accent5" accent6="accent6" hlink="hlink" folHlink="folHlink"/>
  <p:sldLayoutIdLst>
    <p:sldLayoutId id="21474838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cs typeface="+mn-cs"/>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3.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20.png"/><Relationship Id="rId3" Type="http://schemas.openxmlformats.org/officeDocument/2006/relationships/tags" Target="../tags/tag71.xml"/><Relationship Id="rId7" Type="http://schemas.openxmlformats.org/officeDocument/2006/relationships/slideLayout" Target="../slideLayouts/slideLayout2.xml"/><Relationship Id="rId12" Type="http://schemas.openxmlformats.org/officeDocument/2006/relationships/image" Target="../media/image19.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8.jpeg"/><Relationship Id="rId5" Type="http://schemas.openxmlformats.org/officeDocument/2006/relationships/tags" Target="../tags/tag73.xml"/><Relationship Id="rId10" Type="http://schemas.openxmlformats.org/officeDocument/2006/relationships/image" Target="../media/image17.jpeg"/><Relationship Id="rId4" Type="http://schemas.openxmlformats.org/officeDocument/2006/relationships/tags" Target="../tags/tag72.xml"/><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25.jpeg"/><Relationship Id="rId3" Type="http://schemas.openxmlformats.org/officeDocument/2006/relationships/tags" Target="../tags/tag78.xml"/><Relationship Id="rId7" Type="http://schemas.openxmlformats.org/officeDocument/2006/relationships/slideLayout" Target="../slideLayouts/slideLayout2.xml"/><Relationship Id="rId12" Type="http://schemas.openxmlformats.org/officeDocument/2006/relationships/image" Target="../media/image24.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23.jpeg"/><Relationship Id="rId5" Type="http://schemas.openxmlformats.org/officeDocument/2006/relationships/tags" Target="../tags/tag80.xml"/><Relationship Id="rId10" Type="http://schemas.openxmlformats.org/officeDocument/2006/relationships/image" Target="../media/image22.jpeg"/><Relationship Id="rId4" Type="http://schemas.openxmlformats.org/officeDocument/2006/relationships/tags" Target="../tags/tag79.xml"/><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7.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6.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28.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9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9.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1.xml"/><Relationship Id="rId7"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30.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3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15.png"/><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11.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32.png"/><Relationship Id="rId5" Type="http://schemas.openxmlformats.org/officeDocument/2006/relationships/tags" Target="../tags/tag105.xml"/><Relationship Id="rId10" Type="http://schemas.openxmlformats.org/officeDocument/2006/relationships/notesSlide" Target="../notesSlides/notesSlide22.xml"/><Relationship Id="rId4" Type="http://schemas.openxmlformats.org/officeDocument/2006/relationships/tags" Target="../tags/tag104.xml"/><Relationship Id="rId9" Type="http://schemas.openxmlformats.org/officeDocument/2006/relationships/slideLayout" Target="../slideLayouts/slideLayout14.xml"/><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34.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3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37.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6.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24.xml"/><Relationship Id="rId7" Type="http://schemas.openxmlformats.org/officeDocument/2006/relationships/notesSlide" Target="../notesSlides/notesSlide27.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14.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image" Target="../media/image40.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33.xml"/><Relationship Id="rId7"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10" Type="http://schemas.openxmlformats.org/officeDocument/2006/relationships/image" Target="../media/image5.png"/><Relationship Id="rId4" Type="http://schemas.openxmlformats.org/officeDocument/2006/relationships/tags" Target="../tags/tag134.xml"/><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altLang="en-US"/>
              <a:t>Generational Diversity</a:t>
            </a:r>
          </a:p>
        </p:txBody>
      </p:sp>
      <p:pic>
        <p:nvPicPr>
          <p:cNvPr id="8195" name="Picture 7" descr="meeting multi generation ban-00008890-00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2733" t="9755" r="4738"/>
          <a:stretch>
            <a:fillRect/>
          </a:stretch>
        </p:blipFill>
        <p:spPr bwMode="auto">
          <a:xfrm>
            <a:off x="2166938" y="2420938"/>
            <a:ext cx="4837112"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Grp="1" noChangeArrowheads="1"/>
          </p:cNvSpPr>
          <p:nvPr>
            <p:ph type="body" idx="1"/>
          </p:nvPr>
        </p:nvSpPr>
        <p:spPr>
          <a:xfrm>
            <a:off x="1066800" y="2057400"/>
            <a:ext cx="5156200" cy="4191000"/>
          </a:xfrm>
        </p:spPr>
        <p:txBody>
          <a:bodyPr/>
          <a:lstStyle/>
          <a:p>
            <a:pPr marL="277813" indent="-277813" eaLnBrk="1" hangingPunct="1">
              <a:spcBef>
                <a:spcPct val="30000"/>
              </a:spcBef>
              <a:buFont typeface="Times" pitchFamily="18" charset="0"/>
              <a:buChar char="•"/>
            </a:pPr>
            <a:r>
              <a:rPr lang="en-US" altLang="en-US" sz="2700"/>
              <a:t>Work ethic, loyalty, and dedication</a:t>
            </a:r>
          </a:p>
          <a:p>
            <a:pPr marL="277813" indent="-277813" eaLnBrk="1" hangingPunct="1">
              <a:spcBef>
                <a:spcPct val="30000"/>
              </a:spcBef>
              <a:buFont typeface="Times" pitchFamily="18" charset="0"/>
              <a:buChar char="•"/>
            </a:pPr>
            <a:r>
              <a:rPr lang="en-US" altLang="en-US" sz="2700"/>
              <a:t>Responsibility, duty, and sacrifice</a:t>
            </a:r>
          </a:p>
          <a:p>
            <a:pPr marL="277813" indent="-277813" eaLnBrk="1" hangingPunct="1">
              <a:spcBef>
                <a:spcPct val="30000"/>
              </a:spcBef>
              <a:buFont typeface="Times" pitchFamily="18" charset="0"/>
              <a:buChar char="•"/>
            </a:pPr>
            <a:r>
              <a:rPr lang="en-US" altLang="en-US" sz="2700"/>
              <a:t>Respect for authority and rules </a:t>
            </a:r>
          </a:p>
          <a:p>
            <a:pPr marL="277813" indent="-277813" eaLnBrk="1" hangingPunct="1">
              <a:spcBef>
                <a:spcPct val="30000"/>
              </a:spcBef>
              <a:buFont typeface="Times" pitchFamily="18" charset="0"/>
              <a:buChar char="•"/>
            </a:pPr>
            <a:r>
              <a:rPr lang="en-US" altLang="en-US" sz="2700"/>
              <a:t>Willing to “pay their dues” to get ahead</a:t>
            </a:r>
          </a:p>
          <a:p>
            <a:pPr marL="277813" indent="-277813" eaLnBrk="1" hangingPunct="1">
              <a:spcBef>
                <a:spcPct val="30000"/>
              </a:spcBef>
              <a:buFont typeface="Times" pitchFamily="18" charset="0"/>
              <a:buChar char="•"/>
            </a:pPr>
            <a:r>
              <a:rPr lang="en-US" altLang="en-US" sz="2700"/>
              <a:t>Job for life</a:t>
            </a:r>
            <a:r>
              <a:rPr lang="en-US" altLang="en-US"/>
              <a:t>    </a:t>
            </a:r>
          </a:p>
        </p:txBody>
      </p:sp>
      <p:pic>
        <p:nvPicPr>
          <p:cNvPr id="26627" name="Picture 4" descr="70-yr old woman Matures 1698"/>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b="33318"/>
          <a:stretch>
            <a:fillRect/>
          </a:stretch>
        </p:blipFill>
        <p:spPr bwMode="auto">
          <a:xfrm>
            <a:off x="5581650" y="87313"/>
            <a:ext cx="3981450" cy="677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title"/>
          </p:nvPr>
        </p:nvSpPr>
        <p:spPr/>
        <p:txBody>
          <a:bodyPr/>
          <a:lstStyle/>
          <a:p>
            <a:pPr eaLnBrk="1" hangingPunct="1"/>
            <a:r>
              <a:rPr lang="en-US" altLang="en-US" sz="4300"/>
              <a:t>Attributes</a:t>
            </a:r>
            <a:r>
              <a:rPr lang="en-US" altLang="en-US" sz="3800"/>
              <a:t> </a:t>
            </a:r>
            <a:r>
              <a:rPr lang="en-US" altLang="en-US" sz="4300"/>
              <a:t>and</a:t>
            </a:r>
            <a:r>
              <a:rPr lang="en-US" altLang="en-US" sz="3800"/>
              <a:t> </a:t>
            </a:r>
            <a:r>
              <a:rPr lang="en-US" altLang="en-US" sz="4300"/>
              <a:t>Attitudes: </a:t>
            </a:r>
            <a:r>
              <a:rPr lang="en-US" altLang="en-US"/>
              <a:t>Matures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Effect transition="in" filter="fade">
                                      <p:cBhvr>
                                        <p:cTn id="7" dur="500"/>
                                        <p:tgtEl>
                                          <p:spTgt spid="512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03">
                                            <p:txEl>
                                              <p:pRg st="1" end="1"/>
                                            </p:txEl>
                                          </p:spTgt>
                                        </p:tgtEl>
                                        <p:attrNameLst>
                                          <p:attrName>style.visibility</p:attrName>
                                        </p:attrNameLst>
                                      </p:cBhvr>
                                      <p:to>
                                        <p:strVal val="visible"/>
                                      </p:to>
                                    </p:set>
                                    <p:animEffect transition="in" filter="fade">
                                      <p:cBhvr>
                                        <p:cTn id="12" dur="500"/>
                                        <p:tgtEl>
                                          <p:spTgt spid="512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003">
                                            <p:txEl>
                                              <p:pRg st="2" end="2"/>
                                            </p:txEl>
                                          </p:spTgt>
                                        </p:tgtEl>
                                        <p:attrNameLst>
                                          <p:attrName>style.visibility</p:attrName>
                                        </p:attrNameLst>
                                      </p:cBhvr>
                                      <p:to>
                                        <p:strVal val="visible"/>
                                      </p:to>
                                    </p:set>
                                    <p:animEffect transition="in" filter="fade">
                                      <p:cBhvr>
                                        <p:cTn id="17" dur="500"/>
                                        <p:tgtEl>
                                          <p:spTgt spid="512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003">
                                            <p:txEl>
                                              <p:pRg st="3" end="3"/>
                                            </p:txEl>
                                          </p:spTgt>
                                        </p:tgtEl>
                                        <p:attrNameLst>
                                          <p:attrName>style.visibility</p:attrName>
                                        </p:attrNameLst>
                                      </p:cBhvr>
                                      <p:to>
                                        <p:strVal val="visible"/>
                                      </p:to>
                                    </p:set>
                                    <p:animEffect transition="in" filter="fade">
                                      <p:cBhvr>
                                        <p:cTn id="22" dur="500"/>
                                        <p:tgtEl>
                                          <p:spTgt spid="5120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2003">
                                            <p:txEl>
                                              <p:pRg st="4" end="4"/>
                                            </p:txEl>
                                          </p:spTgt>
                                        </p:tgtEl>
                                        <p:attrNameLst>
                                          <p:attrName>style.visibility</p:attrName>
                                        </p:attrNameLst>
                                      </p:cBhvr>
                                      <p:to>
                                        <p:strVal val="visible"/>
                                      </p:to>
                                    </p:set>
                                    <p:animEffect transition="in" filter="fade">
                                      <p:cBhvr>
                                        <p:cTn id="27" dur="500"/>
                                        <p:tgtEl>
                                          <p:spTgt spid="512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3" name="Picture 5" descr="couple silo 00001659"/>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800600" y="746125"/>
            <a:ext cx="36576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2" name="Picture 4" descr="older generation group AA04510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l="17702" t="22243"/>
          <a:stretch>
            <a:fillRect/>
          </a:stretch>
        </p:blipFill>
        <p:spPr bwMode="auto">
          <a:xfrm>
            <a:off x="3956050" y="2108200"/>
            <a:ext cx="45974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title"/>
          </p:nvPr>
        </p:nvSpPr>
        <p:spPr/>
        <p:txBody>
          <a:bodyPr/>
          <a:lstStyle/>
          <a:p>
            <a:pPr eaLnBrk="1" hangingPunct="1"/>
            <a:r>
              <a:rPr lang="en-US" altLang="en-US"/>
              <a:t>Attributes and Attitudes: Boomers</a:t>
            </a:r>
          </a:p>
        </p:txBody>
      </p:sp>
      <p:sp>
        <p:nvSpPr>
          <p:cNvPr id="514051" name="Rectangle 3"/>
          <p:cNvSpPr>
            <a:spLocks noGrp="1" noChangeArrowheads="1"/>
          </p:cNvSpPr>
          <p:nvPr>
            <p:ph type="body" idx="1"/>
          </p:nvPr>
        </p:nvSpPr>
        <p:spPr>
          <a:xfrm>
            <a:off x="1047750" y="2057400"/>
            <a:ext cx="3536950" cy="4191000"/>
          </a:xfrm>
        </p:spPr>
        <p:txBody>
          <a:bodyPr/>
          <a:lstStyle/>
          <a:p>
            <a:pPr marL="277813" indent="-277813" eaLnBrk="1" hangingPunct="1">
              <a:spcBef>
                <a:spcPct val="25000"/>
              </a:spcBef>
              <a:buFont typeface="Times" pitchFamily="18" charset="0"/>
              <a:buChar char="•"/>
            </a:pPr>
            <a:r>
              <a:rPr lang="en-US" altLang="en-US" sz="2600"/>
              <a:t>Rights</a:t>
            </a:r>
          </a:p>
          <a:p>
            <a:pPr marL="277813" indent="-277813" eaLnBrk="1" hangingPunct="1">
              <a:spcBef>
                <a:spcPct val="25000"/>
              </a:spcBef>
              <a:buFont typeface="Times" pitchFamily="18" charset="0"/>
              <a:buChar char="•"/>
            </a:pPr>
            <a:r>
              <a:rPr lang="en-US" altLang="en-US" sz="2600"/>
              <a:t>Believing in </a:t>
            </a:r>
            <a:r>
              <a:rPr lang="en-US" altLang="en-US" sz="2600">
                <a:solidFill>
                  <a:srgbClr val="FF00FF"/>
                </a:solidFill>
              </a:rPr>
              <a:t/>
            </a:r>
            <a:br>
              <a:rPr lang="en-US" altLang="en-US" sz="2600">
                <a:solidFill>
                  <a:srgbClr val="FF00FF"/>
                </a:solidFill>
              </a:rPr>
            </a:br>
            <a:r>
              <a:rPr lang="en-US" altLang="en-US" sz="2600"/>
              <a:t>change and possibilities</a:t>
            </a:r>
          </a:p>
          <a:p>
            <a:pPr marL="277813" indent="-277813" eaLnBrk="1" hangingPunct="1">
              <a:spcBef>
                <a:spcPct val="25000"/>
              </a:spcBef>
              <a:buFont typeface="Times" pitchFamily="18" charset="0"/>
              <a:buChar char="•"/>
            </a:pPr>
            <a:r>
              <a:rPr lang="en-US" altLang="en-US" sz="2600"/>
              <a:t>Career and </a:t>
            </a:r>
            <a:r>
              <a:rPr lang="en-US" altLang="en-US" sz="2600">
                <a:solidFill>
                  <a:srgbClr val="FF00FF"/>
                </a:solidFill>
              </a:rPr>
              <a:t/>
            </a:r>
            <a:br>
              <a:rPr lang="en-US" altLang="en-US" sz="2600">
                <a:solidFill>
                  <a:srgbClr val="FF00FF"/>
                </a:solidFill>
              </a:rPr>
            </a:br>
            <a:r>
              <a:rPr lang="en-US" altLang="en-US" sz="2600"/>
              <a:t>personal growth</a:t>
            </a:r>
          </a:p>
          <a:p>
            <a:pPr marL="277813" indent="-277813" eaLnBrk="1" hangingPunct="1">
              <a:spcBef>
                <a:spcPct val="25000"/>
              </a:spcBef>
              <a:buFont typeface="Times" pitchFamily="18" charset="0"/>
              <a:buChar char="•"/>
            </a:pPr>
            <a:r>
              <a:rPr lang="en-US" altLang="en-US" sz="2600"/>
              <a:t>Self-gratification </a:t>
            </a:r>
            <a:r>
              <a:rPr lang="en-US" altLang="en-US" sz="2600">
                <a:solidFill>
                  <a:srgbClr val="FF00FF"/>
                </a:solidFill>
              </a:rPr>
              <a:t/>
            </a:r>
            <a:br>
              <a:rPr lang="en-US" altLang="en-US" sz="2600">
                <a:solidFill>
                  <a:srgbClr val="FF00FF"/>
                </a:solidFill>
              </a:rPr>
            </a:br>
            <a:r>
              <a:rPr lang="en-US" altLang="en-US" sz="2600"/>
              <a:t>and self-interest</a:t>
            </a:r>
          </a:p>
          <a:p>
            <a:pPr marL="277813" indent="-277813" eaLnBrk="1" hangingPunct="1">
              <a:spcBef>
                <a:spcPct val="25000"/>
              </a:spcBef>
              <a:buFont typeface="Times" pitchFamily="18" charset="0"/>
              <a:buChar char="•"/>
            </a:pPr>
            <a:r>
              <a:rPr lang="en-US" altLang="en-US" sz="2600"/>
              <a:t>Teamwork and participation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Effect transition="in" filter="fade">
                                      <p:cBhvr>
                                        <p:cTn id="7" dur="500"/>
                                        <p:tgtEl>
                                          <p:spTgt spid="5140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4051">
                                            <p:txEl>
                                              <p:pRg st="1" end="1"/>
                                            </p:txEl>
                                          </p:spTgt>
                                        </p:tgtEl>
                                        <p:attrNameLst>
                                          <p:attrName>style.visibility</p:attrName>
                                        </p:attrNameLst>
                                      </p:cBhvr>
                                      <p:to>
                                        <p:strVal val="visible"/>
                                      </p:to>
                                    </p:set>
                                    <p:animEffect transition="in" filter="fade">
                                      <p:cBhvr>
                                        <p:cTn id="12" dur="500"/>
                                        <p:tgtEl>
                                          <p:spTgt spid="51405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14052"/>
                                        </p:tgtEl>
                                        <p:attrNameLst>
                                          <p:attrName>style.visibility</p:attrName>
                                        </p:attrNameLst>
                                      </p:cBhvr>
                                      <p:to>
                                        <p:strVal val="visible"/>
                                      </p:to>
                                    </p:set>
                                    <p:animEffect transition="in" filter="fade">
                                      <p:cBhvr>
                                        <p:cTn id="15" dur="500"/>
                                        <p:tgtEl>
                                          <p:spTgt spid="5140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14051">
                                            <p:txEl>
                                              <p:pRg st="2" end="2"/>
                                            </p:txEl>
                                          </p:spTgt>
                                        </p:tgtEl>
                                        <p:attrNameLst>
                                          <p:attrName>style.visibility</p:attrName>
                                        </p:attrNameLst>
                                      </p:cBhvr>
                                      <p:to>
                                        <p:strVal val="visible"/>
                                      </p:to>
                                    </p:set>
                                    <p:animEffect transition="in" filter="fade">
                                      <p:cBhvr>
                                        <p:cTn id="20" dur="500"/>
                                        <p:tgtEl>
                                          <p:spTgt spid="51405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4051">
                                            <p:txEl>
                                              <p:pRg st="3" end="3"/>
                                            </p:txEl>
                                          </p:spTgt>
                                        </p:tgtEl>
                                        <p:attrNameLst>
                                          <p:attrName>style.visibility</p:attrName>
                                        </p:attrNameLst>
                                      </p:cBhvr>
                                      <p:to>
                                        <p:strVal val="visible"/>
                                      </p:to>
                                    </p:set>
                                    <p:animEffect transition="in" filter="fade">
                                      <p:cBhvr>
                                        <p:cTn id="25" dur="500"/>
                                        <p:tgtEl>
                                          <p:spTgt spid="51405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14051">
                                            <p:txEl>
                                              <p:pRg st="4" end="4"/>
                                            </p:txEl>
                                          </p:spTgt>
                                        </p:tgtEl>
                                        <p:attrNameLst>
                                          <p:attrName>style.visibility</p:attrName>
                                        </p:attrNameLst>
                                      </p:cBhvr>
                                      <p:to>
                                        <p:strVal val="visible"/>
                                      </p:to>
                                    </p:set>
                                    <p:animEffect transition="in" filter="fade">
                                      <p:cBhvr>
                                        <p:cTn id="30" dur="500"/>
                                        <p:tgtEl>
                                          <p:spTgt spid="514051">
                                            <p:txEl>
                                              <p:pRg st="4" end="4"/>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51405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14053"/>
                                        </p:tgtEl>
                                        <p:attrNameLst>
                                          <p:attrName>style.visibility</p:attrName>
                                        </p:attrNameLst>
                                      </p:cBhvr>
                                      <p:to>
                                        <p:strVal val="visible"/>
                                      </p:to>
                                    </p:set>
                                    <p:animEffect transition="in" filter="fade">
                                      <p:cBhvr>
                                        <p:cTn id="35" dur="500"/>
                                        <p:tgtEl>
                                          <p:spTgt spid="514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type="body" idx="1"/>
          </p:nvPr>
        </p:nvSpPr>
        <p:spPr/>
        <p:txBody>
          <a:bodyPr/>
          <a:lstStyle/>
          <a:p>
            <a:pPr marL="277813" indent="-277813" eaLnBrk="1" hangingPunct="1">
              <a:spcBef>
                <a:spcPct val="40000"/>
              </a:spcBef>
              <a:buFont typeface="Times" pitchFamily="18" charset="0"/>
              <a:buChar char="•"/>
            </a:pPr>
            <a:r>
              <a:rPr lang="en-US" altLang="en-US" sz="2700"/>
              <a:t>Independence, self-reliance</a:t>
            </a:r>
          </a:p>
          <a:p>
            <a:pPr marL="277813" indent="-277813" eaLnBrk="1" hangingPunct="1">
              <a:spcBef>
                <a:spcPct val="40000"/>
              </a:spcBef>
              <a:buFont typeface="Times" pitchFamily="18" charset="0"/>
              <a:buChar char="•"/>
            </a:pPr>
            <a:r>
              <a:rPr lang="en-US" altLang="en-US" sz="2700"/>
              <a:t>Pragmatism</a:t>
            </a:r>
          </a:p>
          <a:p>
            <a:pPr marL="277813" indent="-277813" eaLnBrk="1" hangingPunct="1">
              <a:spcBef>
                <a:spcPct val="40000"/>
              </a:spcBef>
              <a:buFont typeface="Times" pitchFamily="18" charset="0"/>
              <a:buChar char="•"/>
            </a:pPr>
            <a:r>
              <a:rPr lang="en-US" altLang="en-US" sz="2700"/>
              <a:t>Growth oriented</a:t>
            </a:r>
          </a:p>
          <a:p>
            <a:pPr marL="277813" indent="-277813" eaLnBrk="1" hangingPunct="1">
              <a:spcBef>
                <a:spcPct val="40000"/>
              </a:spcBef>
              <a:buFont typeface="Times" pitchFamily="18" charset="0"/>
              <a:buChar char="•"/>
            </a:pPr>
            <a:r>
              <a:rPr lang="en-US" altLang="en-US" sz="2700"/>
              <a:t>Comfortable with technology</a:t>
            </a:r>
          </a:p>
          <a:p>
            <a:pPr marL="277813" indent="-277813" eaLnBrk="1" hangingPunct="1">
              <a:spcBef>
                <a:spcPct val="40000"/>
              </a:spcBef>
              <a:buFont typeface="Times" pitchFamily="18" charset="0"/>
              <a:buChar char="•"/>
            </a:pPr>
            <a:r>
              <a:rPr lang="en-US" altLang="en-US" sz="2700"/>
              <a:t>Need challenges</a:t>
            </a:r>
          </a:p>
          <a:p>
            <a:pPr marL="277813" indent="-277813" eaLnBrk="1" hangingPunct="1">
              <a:spcBef>
                <a:spcPct val="40000"/>
              </a:spcBef>
              <a:buFont typeface="Times" pitchFamily="18" charset="0"/>
              <a:buChar char="•"/>
            </a:pPr>
            <a:r>
              <a:rPr lang="en-US" altLang="en-US" sz="2700"/>
              <a:t>Value flexibility</a:t>
            </a:r>
          </a:p>
        </p:txBody>
      </p:sp>
      <p:pic>
        <p:nvPicPr>
          <p:cNvPr id="30723" name="Picture 4" descr="black woman 20's 171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b="31178"/>
          <a:stretch>
            <a:fillRect/>
          </a:stretch>
        </p:blipFill>
        <p:spPr bwMode="auto">
          <a:xfrm>
            <a:off x="4808538" y="815975"/>
            <a:ext cx="3714750" cy="612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title"/>
          </p:nvPr>
        </p:nvSpPr>
        <p:spPr/>
        <p:txBody>
          <a:bodyPr/>
          <a:lstStyle/>
          <a:p>
            <a:pPr eaLnBrk="1" hangingPunct="1"/>
            <a:r>
              <a:rPr lang="en-US" altLang="en-US"/>
              <a:t>Attributes and Attitudes: Xers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animEffect transition="in" filter="fade">
                                      <p:cBhvr>
                                        <p:cTn id="7" dur="500"/>
                                        <p:tgtEl>
                                          <p:spTgt spid="516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6099">
                                            <p:txEl>
                                              <p:pRg st="1" end="1"/>
                                            </p:txEl>
                                          </p:spTgt>
                                        </p:tgtEl>
                                        <p:attrNameLst>
                                          <p:attrName>style.visibility</p:attrName>
                                        </p:attrNameLst>
                                      </p:cBhvr>
                                      <p:to>
                                        <p:strVal val="visible"/>
                                      </p:to>
                                    </p:set>
                                    <p:animEffect transition="in" filter="fade">
                                      <p:cBhvr>
                                        <p:cTn id="12" dur="500"/>
                                        <p:tgtEl>
                                          <p:spTgt spid="516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6099">
                                            <p:txEl>
                                              <p:pRg st="2" end="2"/>
                                            </p:txEl>
                                          </p:spTgt>
                                        </p:tgtEl>
                                        <p:attrNameLst>
                                          <p:attrName>style.visibility</p:attrName>
                                        </p:attrNameLst>
                                      </p:cBhvr>
                                      <p:to>
                                        <p:strVal val="visible"/>
                                      </p:to>
                                    </p:set>
                                    <p:animEffect transition="in" filter="fade">
                                      <p:cBhvr>
                                        <p:cTn id="17" dur="500"/>
                                        <p:tgtEl>
                                          <p:spTgt spid="516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6099">
                                            <p:txEl>
                                              <p:pRg st="3" end="3"/>
                                            </p:txEl>
                                          </p:spTgt>
                                        </p:tgtEl>
                                        <p:attrNameLst>
                                          <p:attrName>style.visibility</p:attrName>
                                        </p:attrNameLst>
                                      </p:cBhvr>
                                      <p:to>
                                        <p:strVal val="visible"/>
                                      </p:to>
                                    </p:set>
                                    <p:animEffect transition="in" filter="fade">
                                      <p:cBhvr>
                                        <p:cTn id="22" dur="500"/>
                                        <p:tgtEl>
                                          <p:spTgt spid="516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6099">
                                            <p:txEl>
                                              <p:pRg st="4" end="4"/>
                                            </p:txEl>
                                          </p:spTgt>
                                        </p:tgtEl>
                                        <p:attrNameLst>
                                          <p:attrName>style.visibility</p:attrName>
                                        </p:attrNameLst>
                                      </p:cBhvr>
                                      <p:to>
                                        <p:strVal val="visible"/>
                                      </p:to>
                                    </p:set>
                                    <p:animEffect transition="in" filter="fade">
                                      <p:cBhvr>
                                        <p:cTn id="27" dur="500"/>
                                        <p:tgtEl>
                                          <p:spTgt spid="516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16099">
                                            <p:txEl>
                                              <p:pRg st="5" end="5"/>
                                            </p:txEl>
                                          </p:spTgt>
                                        </p:tgtEl>
                                        <p:attrNameLst>
                                          <p:attrName>style.visibility</p:attrName>
                                        </p:attrNameLst>
                                      </p:cBhvr>
                                      <p:to>
                                        <p:strVal val="visible"/>
                                      </p:to>
                                    </p:set>
                                    <p:animEffect transition="in" filter="fade">
                                      <p:cBhvr>
                                        <p:cTn id="32" dur="500"/>
                                        <p:tgtEl>
                                          <p:spTgt spid="516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Attributes and Attitudes: Millennials</a:t>
            </a:r>
          </a:p>
        </p:txBody>
      </p:sp>
      <p:pic>
        <p:nvPicPr>
          <p:cNvPr id="32771" name="Picture 4" descr="Millennial teenager mp3 ipod earbud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19379" b="4933"/>
          <a:stretch>
            <a:fillRect/>
          </a:stretch>
        </p:blipFill>
        <p:spPr bwMode="auto">
          <a:xfrm>
            <a:off x="4191000" y="892175"/>
            <a:ext cx="4953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7" name="Rectangle 3"/>
          <p:cNvSpPr>
            <a:spLocks noGrp="1" noChangeArrowheads="1"/>
          </p:cNvSpPr>
          <p:nvPr>
            <p:ph type="body" idx="1"/>
          </p:nvPr>
        </p:nvSpPr>
        <p:spPr/>
        <p:txBody>
          <a:bodyPr/>
          <a:lstStyle/>
          <a:p>
            <a:pPr marL="277813" indent="-277813" eaLnBrk="1" hangingPunct="1">
              <a:spcBef>
                <a:spcPct val="40000"/>
              </a:spcBef>
              <a:buFont typeface="Times" pitchFamily="18" charset="0"/>
              <a:buChar char="•"/>
            </a:pPr>
            <a:r>
              <a:rPr lang="en-US" altLang="en-US" sz="2700"/>
              <a:t>Confidence</a:t>
            </a:r>
          </a:p>
          <a:p>
            <a:pPr marL="277813" indent="-277813" eaLnBrk="1" hangingPunct="1">
              <a:spcBef>
                <a:spcPct val="40000"/>
              </a:spcBef>
              <a:buFont typeface="Times" pitchFamily="18" charset="0"/>
              <a:buChar char="•"/>
            </a:pPr>
            <a:r>
              <a:rPr lang="en-US" altLang="en-US" sz="2700"/>
              <a:t>Optimism</a:t>
            </a:r>
          </a:p>
          <a:p>
            <a:pPr marL="277813" indent="-277813" eaLnBrk="1" hangingPunct="1">
              <a:spcBef>
                <a:spcPct val="40000"/>
              </a:spcBef>
              <a:buFont typeface="Times" pitchFamily="18" charset="0"/>
              <a:buChar char="•"/>
            </a:pPr>
            <a:r>
              <a:rPr lang="en-US" altLang="en-US" sz="2700"/>
              <a:t>Wired to technology</a:t>
            </a:r>
          </a:p>
          <a:p>
            <a:pPr marL="277813" indent="-277813" eaLnBrk="1" hangingPunct="1">
              <a:spcBef>
                <a:spcPct val="40000"/>
              </a:spcBef>
              <a:buFont typeface="Times" pitchFamily="18" charset="0"/>
              <a:buChar char="•"/>
            </a:pPr>
            <a:r>
              <a:rPr lang="en-US" altLang="en-US" sz="2700"/>
              <a:t>Multitaskers</a:t>
            </a:r>
          </a:p>
          <a:p>
            <a:pPr marL="277813" indent="-277813" eaLnBrk="1" hangingPunct="1">
              <a:spcBef>
                <a:spcPct val="40000"/>
              </a:spcBef>
              <a:buFont typeface="Times" pitchFamily="18" charset="0"/>
              <a:buChar char="•"/>
            </a:pPr>
            <a:r>
              <a:rPr lang="en-US" altLang="en-US" sz="2700"/>
              <a:t>Respectful of </a:t>
            </a:r>
            <a:r>
              <a:rPr lang="en-US" altLang="en-US" sz="2700">
                <a:solidFill>
                  <a:srgbClr val="FF00FF"/>
                </a:solidFill>
              </a:rPr>
              <a:t/>
            </a:r>
            <a:br>
              <a:rPr lang="en-US" altLang="en-US" sz="2700">
                <a:solidFill>
                  <a:srgbClr val="FF00FF"/>
                </a:solidFill>
              </a:rPr>
            </a:br>
            <a:r>
              <a:rPr lang="en-US" altLang="en-US" sz="2700"/>
              <a:t>diversity</a:t>
            </a:r>
            <a:r>
              <a:rPr lang="en-US" altLang="en-US"/>
              <a:t>     </a:t>
            </a:r>
          </a:p>
        </p:txBody>
      </p:sp>
      <p:sp>
        <p:nvSpPr>
          <p:cNvPr id="6" name="Text Box 7"/>
          <p:cNvSpPr txBox="1">
            <a:spLocks noChangeArrowheads="1"/>
          </p:cNvSpPr>
          <p:nvPr/>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chemeClr val="bg1"/>
                </a:solidFill>
                <a:latin typeface="Arial"/>
                <a:ea typeface="ＭＳ Ｐゴシック" pitchFamily="34" charset="-128"/>
              </a:rPr>
              <a:t>© BLR</a:t>
            </a:r>
            <a:r>
              <a:rPr lang="en-US" sz="800" baseline="30000" dirty="0">
                <a:solidFill>
                  <a:schemeClr val="bg1"/>
                </a:solidFill>
                <a:latin typeface="Arial"/>
                <a:ea typeface="ＭＳ Ｐゴシック" pitchFamily="34" charset="-128"/>
              </a:rPr>
              <a:t>®</a:t>
            </a:r>
            <a:r>
              <a:rPr lang="en-US" sz="800" dirty="0">
                <a:solidFill>
                  <a:schemeClr val="bg1"/>
                </a:solidFill>
                <a:latin typeface="Arial"/>
                <a:ea typeface="ＭＳ Ｐゴシック" pitchFamily="34" charset="-128"/>
              </a:rPr>
              <a:t>—Business &amp; Legal Resources 1501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fade">
                                      <p:cBhvr>
                                        <p:cTn id="7" dur="500"/>
                                        <p:tgtEl>
                                          <p:spTgt spid="518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fade">
                                      <p:cBhvr>
                                        <p:cTn id="12" dur="500"/>
                                        <p:tgtEl>
                                          <p:spTgt spid="518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fade">
                                      <p:cBhvr>
                                        <p:cTn id="17" dur="500"/>
                                        <p:tgtEl>
                                          <p:spTgt spid="518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8147">
                                            <p:txEl>
                                              <p:pRg st="3" end="3"/>
                                            </p:txEl>
                                          </p:spTgt>
                                        </p:tgtEl>
                                        <p:attrNameLst>
                                          <p:attrName>style.visibility</p:attrName>
                                        </p:attrNameLst>
                                      </p:cBhvr>
                                      <p:to>
                                        <p:strVal val="visible"/>
                                      </p:to>
                                    </p:set>
                                    <p:animEffect transition="in" filter="fade">
                                      <p:cBhvr>
                                        <p:cTn id="22" dur="500"/>
                                        <p:tgtEl>
                                          <p:spTgt spid="518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18147">
                                            <p:txEl>
                                              <p:pRg st="4" end="4"/>
                                            </p:txEl>
                                          </p:spTgt>
                                        </p:tgtEl>
                                        <p:attrNameLst>
                                          <p:attrName>style.visibility</p:attrName>
                                        </p:attrNameLst>
                                      </p:cBhvr>
                                      <p:to>
                                        <p:strVal val="visible"/>
                                      </p:to>
                                    </p:set>
                                    <p:animEffect transition="in" filter="fade">
                                      <p:cBhvr>
                                        <p:cTn id="27" dur="500"/>
                                        <p:tgtEl>
                                          <p:spTgt spid="518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196" name="Picture 4" descr="senior woman type computer office"/>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t="7251"/>
          <a:stretch>
            <a:fillRect/>
          </a:stretch>
        </p:blipFill>
        <p:spPr bwMode="auto">
          <a:xfrm>
            <a:off x="4833938" y="2132013"/>
            <a:ext cx="3614737"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bg2"/>
                </a:solidFill>
                <a:miter lim="800000"/>
                <a:headEnd/>
                <a:tailEnd/>
              </a14:hiddenLine>
            </a:ext>
          </a:extLst>
        </p:spPr>
      </p:pic>
      <p:pic>
        <p:nvPicPr>
          <p:cNvPr id="520197" name="Picture 5" descr="senior man golf"/>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b="7361"/>
          <a:stretch>
            <a:fillRect/>
          </a:stretch>
        </p:blipFill>
        <p:spPr bwMode="auto">
          <a:xfrm>
            <a:off x="4806950" y="2122488"/>
            <a:ext cx="364172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8" name="Picture 6" descr="health insurance stethoscope pills"/>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b="3500"/>
          <a:stretch>
            <a:fillRect/>
          </a:stretch>
        </p:blipFill>
        <p:spPr bwMode="auto">
          <a:xfrm>
            <a:off x="4852988" y="2132013"/>
            <a:ext cx="3548062"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199" name="Picture 7" descr="senior grandpa grandson bikes"/>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t="2460" b="7634"/>
          <a:stretch>
            <a:fillRect/>
          </a:stretch>
        </p:blipFill>
        <p:spPr bwMode="auto">
          <a:xfrm>
            <a:off x="4978400" y="2132013"/>
            <a:ext cx="33861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207" name="Picture 15" descr="add money to piggy bank save"/>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5349875" y="2136775"/>
            <a:ext cx="34417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5" name="Rectangle 3"/>
          <p:cNvSpPr>
            <a:spLocks noGrp="1" noChangeArrowheads="1"/>
          </p:cNvSpPr>
          <p:nvPr>
            <p:ph type="body" idx="1"/>
          </p:nvPr>
        </p:nvSpPr>
        <p:spPr>
          <a:xfrm>
            <a:off x="1066800" y="2057400"/>
            <a:ext cx="3767138" cy="4191000"/>
          </a:xfrm>
        </p:spPr>
        <p:txBody>
          <a:bodyPr/>
          <a:lstStyle/>
          <a:p>
            <a:pPr marL="277813" indent="-277813" eaLnBrk="1" hangingPunct="1">
              <a:spcBef>
                <a:spcPct val="35000"/>
              </a:spcBef>
              <a:buFont typeface="Times" pitchFamily="18" charset="0"/>
              <a:buChar char="•"/>
            </a:pPr>
            <a:r>
              <a:rPr lang="en-US" altLang="en-US" sz="2600"/>
              <a:t>Keep working as long as possible</a:t>
            </a:r>
          </a:p>
          <a:p>
            <a:pPr marL="277813" indent="-277813" eaLnBrk="1" hangingPunct="1">
              <a:spcBef>
                <a:spcPct val="35000"/>
              </a:spcBef>
              <a:buFont typeface="Times" pitchFamily="18" charset="0"/>
              <a:buChar char="•"/>
            </a:pPr>
            <a:r>
              <a:rPr lang="en-US" altLang="en-US" sz="2600"/>
              <a:t>Retirement</a:t>
            </a:r>
          </a:p>
          <a:p>
            <a:pPr marL="277813" indent="-277813" eaLnBrk="1" hangingPunct="1">
              <a:spcBef>
                <a:spcPct val="35000"/>
              </a:spcBef>
              <a:buFont typeface="Times" pitchFamily="18" charset="0"/>
              <a:buChar char="•"/>
            </a:pPr>
            <a:r>
              <a:rPr lang="en-US" altLang="en-US" sz="2600"/>
              <a:t>Healthcare benefits</a:t>
            </a:r>
          </a:p>
          <a:p>
            <a:pPr marL="277813" indent="-277813" eaLnBrk="1" hangingPunct="1">
              <a:spcBef>
                <a:spcPct val="35000"/>
              </a:spcBef>
              <a:buFont typeface="Times" pitchFamily="18" charset="0"/>
              <a:buChar char="•"/>
            </a:pPr>
            <a:r>
              <a:rPr lang="en-US" altLang="en-US" sz="2600"/>
              <a:t>Remaining active </a:t>
            </a:r>
            <a:r>
              <a:rPr lang="en-US" altLang="en-US" sz="2600">
                <a:solidFill>
                  <a:srgbClr val="FF00FF"/>
                </a:solidFill>
              </a:rPr>
              <a:t/>
            </a:r>
            <a:br>
              <a:rPr lang="en-US" altLang="en-US" sz="2600">
                <a:solidFill>
                  <a:srgbClr val="FF00FF"/>
                </a:solidFill>
              </a:rPr>
            </a:br>
            <a:r>
              <a:rPr lang="en-US" altLang="en-US" sz="2600"/>
              <a:t>after retirement</a:t>
            </a:r>
          </a:p>
          <a:p>
            <a:pPr marL="277813" indent="-277813" eaLnBrk="1" hangingPunct="1">
              <a:spcBef>
                <a:spcPct val="35000"/>
              </a:spcBef>
              <a:buFont typeface="Times" pitchFamily="18" charset="0"/>
              <a:buChar char="•"/>
            </a:pPr>
            <a:r>
              <a:rPr lang="en-US" altLang="en-US" sz="2600"/>
              <a:t>Earning extra money after retirement </a:t>
            </a:r>
            <a:r>
              <a:rPr lang="en-US" altLang="en-US"/>
              <a:t>    </a:t>
            </a:r>
          </a:p>
        </p:txBody>
      </p:sp>
      <p:sp>
        <p:nvSpPr>
          <p:cNvPr id="34824" name="Rectangle 2"/>
          <p:cNvSpPr>
            <a:spLocks noGrp="1" noChangeArrowheads="1"/>
          </p:cNvSpPr>
          <p:nvPr>
            <p:ph type="title"/>
          </p:nvPr>
        </p:nvSpPr>
        <p:spPr/>
        <p:txBody>
          <a:bodyPr/>
          <a:lstStyle/>
          <a:p>
            <a:pPr eaLnBrk="1" hangingPunct="1"/>
            <a:r>
              <a:rPr lang="en-US" altLang="en-US"/>
              <a:t>Current Concerns: Matures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fade">
                                      <p:cBhvr>
                                        <p:cTn id="7" dur="500"/>
                                        <p:tgtEl>
                                          <p:spTgt spid="520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0196"/>
                                        </p:tgtEl>
                                        <p:attrNameLst>
                                          <p:attrName>style.visibility</p:attrName>
                                        </p:attrNameLst>
                                      </p:cBhvr>
                                      <p:to>
                                        <p:strVal val="visible"/>
                                      </p:to>
                                    </p:set>
                                    <p:animEffect transition="in" filter="fade">
                                      <p:cBhvr>
                                        <p:cTn id="10" dur="500"/>
                                        <p:tgtEl>
                                          <p:spTgt spid="5201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20195">
                                            <p:txEl>
                                              <p:pRg st="1" end="1"/>
                                            </p:txEl>
                                          </p:spTgt>
                                        </p:tgtEl>
                                        <p:attrNameLst>
                                          <p:attrName>style.visibility</p:attrName>
                                        </p:attrNameLst>
                                      </p:cBhvr>
                                      <p:to>
                                        <p:strVal val="visible"/>
                                      </p:to>
                                    </p:set>
                                    <p:animEffect transition="in" filter="fade">
                                      <p:cBhvr>
                                        <p:cTn id="15" dur="500"/>
                                        <p:tgtEl>
                                          <p:spTgt spid="520195">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52019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20197"/>
                                        </p:tgtEl>
                                        <p:attrNameLst>
                                          <p:attrName>style.visibility</p:attrName>
                                        </p:attrNameLst>
                                      </p:cBhvr>
                                      <p:to>
                                        <p:strVal val="visible"/>
                                      </p:to>
                                    </p:set>
                                    <p:animEffect transition="in" filter="fade">
                                      <p:cBhvr>
                                        <p:cTn id="20" dur="500"/>
                                        <p:tgtEl>
                                          <p:spTgt spid="52019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20195">
                                            <p:txEl>
                                              <p:pRg st="2" end="2"/>
                                            </p:txEl>
                                          </p:spTgt>
                                        </p:tgtEl>
                                        <p:attrNameLst>
                                          <p:attrName>style.visibility</p:attrName>
                                        </p:attrNameLst>
                                      </p:cBhvr>
                                      <p:to>
                                        <p:strVal val="visible"/>
                                      </p:to>
                                    </p:set>
                                    <p:animEffect transition="in" filter="fade">
                                      <p:cBhvr>
                                        <p:cTn id="25" dur="500"/>
                                        <p:tgtEl>
                                          <p:spTgt spid="520195">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52019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20198"/>
                                        </p:tgtEl>
                                        <p:attrNameLst>
                                          <p:attrName>style.visibility</p:attrName>
                                        </p:attrNameLst>
                                      </p:cBhvr>
                                      <p:to>
                                        <p:strVal val="visible"/>
                                      </p:to>
                                    </p:set>
                                    <p:animEffect transition="in" filter="fade">
                                      <p:cBhvr>
                                        <p:cTn id="30" dur="500"/>
                                        <p:tgtEl>
                                          <p:spTgt spid="52019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20195">
                                            <p:txEl>
                                              <p:pRg st="3" end="3"/>
                                            </p:txEl>
                                          </p:spTgt>
                                        </p:tgtEl>
                                        <p:attrNameLst>
                                          <p:attrName>style.visibility</p:attrName>
                                        </p:attrNameLst>
                                      </p:cBhvr>
                                      <p:to>
                                        <p:strVal val="visible"/>
                                      </p:to>
                                    </p:set>
                                    <p:animEffect transition="in" filter="fade">
                                      <p:cBhvr>
                                        <p:cTn id="35" dur="500"/>
                                        <p:tgtEl>
                                          <p:spTgt spid="520195">
                                            <p:txEl>
                                              <p:pRg st="3" end="3"/>
                                            </p:txEl>
                                          </p:spTgt>
                                        </p:tgtEl>
                                      </p:cBhvr>
                                    </p:animEffect>
                                  </p:childTnLst>
                                </p:cTn>
                              </p:par>
                              <p:par>
                                <p:cTn id="36" presetID="1" presetClass="exit" presetSubtype="0" fill="hold" nodeType="withEffect">
                                  <p:stCondLst>
                                    <p:cond delay="0"/>
                                  </p:stCondLst>
                                  <p:childTnLst>
                                    <p:set>
                                      <p:cBhvr>
                                        <p:cTn id="37" dur="1" fill="hold">
                                          <p:stCondLst>
                                            <p:cond delay="0"/>
                                          </p:stCondLst>
                                        </p:cTn>
                                        <p:tgtEl>
                                          <p:spTgt spid="52019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520199"/>
                                        </p:tgtEl>
                                        <p:attrNameLst>
                                          <p:attrName>style.visibility</p:attrName>
                                        </p:attrNameLst>
                                      </p:cBhvr>
                                      <p:to>
                                        <p:strVal val="visible"/>
                                      </p:to>
                                    </p:set>
                                    <p:animEffect transition="in" filter="fade">
                                      <p:cBhvr>
                                        <p:cTn id="40" dur="500"/>
                                        <p:tgtEl>
                                          <p:spTgt spid="52019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520195">
                                            <p:txEl>
                                              <p:pRg st="4" end="4"/>
                                            </p:txEl>
                                          </p:spTgt>
                                        </p:tgtEl>
                                        <p:attrNameLst>
                                          <p:attrName>style.visibility</p:attrName>
                                        </p:attrNameLst>
                                      </p:cBhvr>
                                      <p:to>
                                        <p:strVal val="visible"/>
                                      </p:to>
                                    </p:set>
                                    <p:animEffect transition="in" filter="fade">
                                      <p:cBhvr>
                                        <p:cTn id="45" dur="500"/>
                                        <p:tgtEl>
                                          <p:spTgt spid="520195">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20207"/>
                                        </p:tgtEl>
                                        <p:attrNameLst>
                                          <p:attrName>style.visibility</p:attrName>
                                        </p:attrNameLst>
                                      </p:cBhvr>
                                      <p:to>
                                        <p:strVal val="visible"/>
                                      </p:to>
                                    </p:set>
                                    <p:animEffect transition="in" filter="fade">
                                      <p:cBhvr>
                                        <p:cTn id="48" dur="500"/>
                                        <p:tgtEl>
                                          <p:spTgt spid="520207"/>
                                        </p:tgtEl>
                                      </p:cBhvr>
                                    </p:animEffect>
                                  </p:childTnLst>
                                </p:cTn>
                              </p:par>
                              <p:par>
                                <p:cTn id="49" presetID="1" presetClass="exit" presetSubtype="0" fill="hold" nodeType="withEffect">
                                  <p:stCondLst>
                                    <p:cond delay="0"/>
                                  </p:stCondLst>
                                  <p:childTnLst>
                                    <p:set>
                                      <p:cBhvr>
                                        <p:cTn id="50" dur="1" fill="hold">
                                          <p:stCondLst>
                                            <p:cond delay="0"/>
                                          </p:stCondLst>
                                        </p:cTn>
                                        <p:tgtEl>
                                          <p:spTgt spid="520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48" name="Picture 8" descr="chess game rank"/>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4887913" y="2128838"/>
            <a:ext cx="355282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49" name="Picture 9" descr="sailing retirement"/>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821238" y="2136775"/>
            <a:ext cx="362902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45" name="Picture 5" descr="heathcare benefits prescriptions money"/>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5062538" y="2122488"/>
            <a:ext cx="33877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46" name="Picture 6" descr="401K piggy bank savings"/>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t="4909"/>
          <a:stretch>
            <a:fillRect/>
          </a:stretch>
        </p:blipFill>
        <p:spPr bwMode="auto">
          <a:xfrm>
            <a:off x="5119688" y="2130425"/>
            <a:ext cx="331470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47" name="Picture 7" descr="flying chair blurred 55097"/>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l="5376" r="4407"/>
          <a:stretch>
            <a:fillRect/>
          </a:stretch>
        </p:blipFill>
        <p:spPr bwMode="auto">
          <a:xfrm>
            <a:off x="4746625" y="2127250"/>
            <a:ext cx="3786188"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2"/>
          <p:cNvSpPr>
            <a:spLocks noGrp="1" noChangeArrowheads="1"/>
          </p:cNvSpPr>
          <p:nvPr>
            <p:ph type="title"/>
          </p:nvPr>
        </p:nvSpPr>
        <p:spPr/>
        <p:txBody>
          <a:bodyPr/>
          <a:lstStyle/>
          <a:p>
            <a:pPr eaLnBrk="1" hangingPunct="1"/>
            <a:r>
              <a:rPr lang="en-US" altLang="en-US"/>
              <a:t>Current Concerns: Boomers</a:t>
            </a:r>
          </a:p>
        </p:txBody>
      </p:sp>
      <p:sp>
        <p:nvSpPr>
          <p:cNvPr id="522243" name="Rectangle 3"/>
          <p:cNvSpPr>
            <a:spLocks noGrp="1" noChangeArrowheads="1"/>
          </p:cNvSpPr>
          <p:nvPr>
            <p:ph type="body" idx="1"/>
          </p:nvPr>
        </p:nvSpPr>
        <p:spPr>
          <a:xfrm>
            <a:off x="1066800" y="2057400"/>
            <a:ext cx="3897313" cy="4191000"/>
          </a:xfrm>
        </p:spPr>
        <p:txBody>
          <a:bodyPr/>
          <a:lstStyle/>
          <a:p>
            <a:pPr marL="277813" indent="-277813" eaLnBrk="1" hangingPunct="1">
              <a:spcBef>
                <a:spcPct val="40000"/>
              </a:spcBef>
              <a:buFont typeface="Times" pitchFamily="18" charset="0"/>
              <a:buChar char="•"/>
            </a:pPr>
            <a:r>
              <a:rPr lang="en-US" altLang="en-US" sz="2600"/>
              <a:t>Healthcare benefits</a:t>
            </a:r>
          </a:p>
          <a:p>
            <a:pPr marL="277813" indent="-277813" eaLnBrk="1" hangingPunct="1">
              <a:spcBef>
                <a:spcPct val="40000"/>
              </a:spcBef>
              <a:buFont typeface="Times" pitchFamily="18" charset="0"/>
              <a:buChar char="•"/>
            </a:pPr>
            <a:r>
              <a:rPr lang="en-US" altLang="en-US" sz="2600"/>
              <a:t>Saving for retirement</a:t>
            </a:r>
          </a:p>
          <a:p>
            <a:pPr marL="277813" indent="-277813" eaLnBrk="1" hangingPunct="1">
              <a:spcBef>
                <a:spcPct val="40000"/>
              </a:spcBef>
              <a:buFont typeface="Times" pitchFamily="18" charset="0"/>
              <a:buChar char="•"/>
            </a:pPr>
            <a:r>
              <a:rPr lang="en-US" altLang="en-US" sz="2600"/>
              <a:t>Keeping up with workplace changes</a:t>
            </a:r>
          </a:p>
          <a:p>
            <a:pPr marL="277813" indent="-277813" eaLnBrk="1" hangingPunct="1">
              <a:spcBef>
                <a:spcPct val="40000"/>
              </a:spcBef>
              <a:buFont typeface="Times" pitchFamily="18" charset="0"/>
              <a:buChar char="•"/>
            </a:pPr>
            <a:r>
              <a:rPr lang="en-US" altLang="en-US" sz="2600"/>
              <a:t>Maintaining status </a:t>
            </a:r>
            <a:r>
              <a:rPr lang="en-US" altLang="en-US" sz="2600">
                <a:solidFill>
                  <a:srgbClr val="FF00FF"/>
                </a:solidFill>
              </a:rPr>
              <a:t/>
            </a:r>
            <a:br>
              <a:rPr lang="en-US" altLang="en-US" sz="2600">
                <a:solidFill>
                  <a:srgbClr val="FF00FF"/>
                </a:solidFill>
              </a:rPr>
            </a:br>
            <a:r>
              <a:rPr lang="en-US" altLang="en-US" sz="2600"/>
              <a:t>and position</a:t>
            </a:r>
          </a:p>
          <a:p>
            <a:pPr marL="277813" indent="-277813" eaLnBrk="1" hangingPunct="1">
              <a:spcBef>
                <a:spcPct val="40000"/>
              </a:spcBef>
              <a:buFont typeface="Times" pitchFamily="18" charset="0"/>
              <a:buChar char="•"/>
            </a:pPr>
            <a:r>
              <a:rPr lang="en-US" altLang="en-US" sz="2600"/>
              <a:t>Enjoying more </a:t>
            </a:r>
            <a:r>
              <a:rPr lang="en-US" altLang="en-US" sz="2600">
                <a:solidFill>
                  <a:srgbClr val="FF00FF"/>
                </a:solidFill>
              </a:rPr>
              <a:t/>
            </a:r>
            <a:br>
              <a:rPr lang="en-US" altLang="en-US" sz="2600">
                <a:solidFill>
                  <a:srgbClr val="FF00FF"/>
                </a:solidFill>
              </a:rPr>
            </a:br>
            <a:r>
              <a:rPr lang="en-US" altLang="en-US" sz="2600"/>
              <a:t>leisure time</a:t>
            </a:r>
            <a:r>
              <a:rPr lang="en-US" altLang="en-US" sz="2700"/>
              <a:t>   </a:t>
            </a:r>
            <a:r>
              <a:rPr lang="en-US" altLang="en-US"/>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fade">
                                      <p:cBhvr>
                                        <p:cTn id="7" dur="500"/>
                                        <p:tgtEl>
                                          <p:spTgt spid="522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22245"/>
                                        </p:tgtEl>
                                        <p:attrNameLst>
                                          <p:attrName>style.visibility</p:attrName>
                                        </p:attrNameLst>
                                      </p:cBhvr>
                                      <p:to>
                                        <p:strVal val="visible"/>
                                      </p:to>
                                    </p:set>
                                    <p:animEffect transition="in" filter="fade">
                                      <p:cBhvr>
                                        <p:cTn id="10" dur="500"/>
                                        <p:tgtEl>
                                          <p:spTgt spid="5222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22243">
                                            <p:txEl>
                                              <p:pRg st="1" end="1"/>
                                            </p:txEl>
                                          </p:spTgt>
                                        </p:tgtEl>
                                        <p:attrNameLst>
                                          <p:attrName>style.visibility</p:attrName>
                                        </p:attrNameLst>
                                      </p:cBhvr>
                                      <p:to>
                                        <p:strVal val="visible"/>
                                      </p:to>
                                    </p:set>
                                    <p:animEffect transition="in" filter="fade">
                                      <p:cBhvr>
                                        <p:cTn id="15" dur="500"/>
                                        <p:tgtEl>
                                          <p:spTgt spid="522243">
                                            <p:txEl>
                                              <p:pRg st="1" end="1"/>
                                            </p:txEl>
                                          </p:spTgt>
                                        </p:tgtEl>
                                      </p:cBhvr>
                                    </p:animEffect>
                                  </p:childTnLst>
                                </p:cTn>
                              </p:par>
                              <p:par>
                                <p:cTn id="16" presetID="1" presetClass="exit" presetSubtype="0" fill="hold" nodeType="withEffect">
                                  <p:stCondLst>
                                    <p:cond delay="0"/>
                                  </p:stCondLst>
                                  <p:childTnLst>
                                    <p:set>
                                      <p:cBhvr>
                                        <p:cTn id="17" dur="1" fill="hold">
                                          <p:stCondLst>
                                            <p:cond delay="0"/>
                                          </p:stCondLst>
                                        </p:cTn>
                                        <p:tgtEl>
                                          <p:spTgt spid="52224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22246"/>
                                        </p:tgtEl>
                                        <p:attrNameLst>
                                          <p:attrName>style.visibility</p:attrName>
                                        </p:attrNameLst>
                                      </p:cBhvr>
                                      <p:to>
                                        <p:strVal val="visible"/>
                                      </p:to>
                                    </p:set>
                                    <p:animEffect transition="in" filter="fade">
                                      <p:cBhvr>
                                        <p:cTn id="20" dur="500"/>
                                        <p:tgtEl>
                                          <p:spTgt spid="52224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22243">
                                            <p:txEl>
                                              <p:pRg st="2" end="2"/>
                                            </p:txEl>
                                          </p:spTgt>
                                        </p:tgtEl>
                                        <p:attrNameLst>
                                          <p:attrName>style.visibility</p:attrName>
                                        </p:attrNameLst>
                                      </p:cBhvr>
                                      <p:to>
                                        <p:strVal val="visible"/>
                                      </p:to>
                                    </p:set>
                                    <p:animEffect transition="in" filter="fade">
                                      <p:cBhvr>
                                        <p:cTn id="25" dur="500"/>
                                        <p:tgtEl>
                                          <p:spTgt spid="522243">
                                            <p:txEl>
                                              <p:pRg st="2" end="2"/>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52224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22247"/>
                                        </p:tgtEl>
                                        <p:attrNameLst>
                                          <p:attrName>style.visibility</p:attrName>
                                        </p:attrNameLst>
                                      </p:cBhvr>
                                      <p:to>
                                        <p:strVal val="visible"/>
                                      </p:to>
                                    </p:set>
                                    <p:animEffect transition="in" filter="fade">
                                      <p:cBhvr>
                                        <p:cTn id="30" dur="500"/>
                                        <p:tgtEl>
                                          <p:spTgt spid="52224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22243">
                                            <p:txEl>
                                              <p:pRg st="3" end="3"/>
                                            </p:txEl>
                                          </p:spTgt>
                                        </p:tgtEl>
                                        <p:attrNameLst>
                                          <p:attrName>style.visibility</p:attrName>
                                        </p:attrNameLst>
                                      </p:cBhvr>
                                      <p:to>
                                        <p:strVal val="visible"/>
                                      </p:to>
                                    </p:set>
                                    <p:animEffect transition="in" filter="fade">
                                      <p:cBhvr>
                                        <p:cTn id="35" dur="500"/>
                                        <p:tgtEl>
                                          <p:spTgt spid="522243">
                                            <p:txEl>
                                              <p:pRg st="3" end="3"/>
                                            </p:txEl>
                                          </p:spTgt>
                                        </p:tgtEl>
                                      </p:cBhvr>
                                    </p:animEffect>
                                  </p:childTnLst>
                                </p:cTn>
                              </p:par>
                              <p:par>
                                <p:cTn id="36" presetID="1" presetClass="exit" presetSubtype="0" fill="hold" nodeType="withEffect">
                                  <p:stCondLst>
                                    <p:cond delay="0"/>
                                  </p:stCondLst>
                                  <p:childTnLst>
                                    <p:set>
                                      <p:cBhvr>
                                        <p:cTn id="37" dur="1" fill="hold">
                                          <p:stCondLst>
                                            <p:cond delay="0"/>
                                          </p:stCondLst>
                                        </p:cTn>
                                        <p:tgtEl>
                                          <p:spTgt spid="52224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522248"/>
                                        </p:tgtEl>
                                        <p:attrNameLst>
                                          <p:attrName>style.visibility</p:attrName>
                                        </p:attrNameLst>
                                      </p:cBhvr>
                                      <p:to>
                                        <p:strVal val="visible"/>
                                      </p:to>
                                    </p:set>
                                    <p:animEffect transition="in" filter="fade">
                                      <p:cBhvr>
                                        <p:cTn id="40" dur="500"/>
                                        <p:tgtEl>
                                          <p:spTgt spid="52224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522243">
                                            <p:txEl>
                                              <p:pRg st="4" end="4"/>
                                            </p:txEl>
                                          </p:spTgt>
                                        </p:tgtEl>
                                        <p:attrNameLst>
                                          <p:attrName>style.visibility</p:attrName>
                                        </p:attrNameLst>
                                      </p:cBhvr>
                                      <p:to>
                                        <p:strVal val="visible"/>
                                      </p:to>
                                    </p:set>
                                    <p:animEffect transition="in" filter="fade">
                                      <p:cBhvr>
                                        <p:cTn id="45" dur="500"/>
                                        <p:tgtEl>
                                          <p:spTgt spid="522243">
                                            <p:txEl>
                                              <p:pRg st="4" end="4"/>
                                            </p:txEl>
                                          </p:spTgt>
                                        </p:tgtEl>
                                      </p:cBhvr>
                                    </p:animEffect>
                                  </p:childTnLst>
                                </p:cTn>
                              </p:par>
                              <p:par>
                                <p:cTn id="46" presetID="1" presetClass="exit" presetSubtype="0" fill="hold" nodeType="withEffect">
                                  <p:stCondLst>
                                    <p:cond delay="0"/>
                                  </p:stCondLst>
                                  <p:childTnLst>
                                    <p:set>
                                      <p:cBhvr>
                                        <p:cTn id="47" dur="1" fill="hold">
                                          <p:stCondLst>
                                            <p:cond delay="0"/>
                                          </p:stCondLst>
                                        </p:cTn>
                                        <p:tgtEl>
                                          <p:spTgt spid="522248"/>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522249"/>
                                        </p:tgtEl>
                                        <p:attrNameLst>
                                          <p:attrName>style.visibility</p:attrName>
                                        </p:attrNameLst>
                                      </p:cBhvr>
                                      <p:to>
                                        <p:strVal val="visible"/>
                                      </p:to>
                                    </p:set>
                                    <p:animEffect transition="in" filter="fade">
                                      <p:cBhvr>
                                        <p:cTn id="50" dur="500"/>
                                        <p:tgtEl>
                                          <p:spTgt spid="522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2" name="Picture 4" descr="employer employee 43318"/>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616450" y="2147888"/>
            <a:ext cx="3840163"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293" name="Picture 5" descr="doctor examine child ea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r="6163"/>
          <a:stretch>
            <a:fillRect/>
          </a:stretch>
        </p:blipFill>
        <p:spPr bwMode="auto">
          <a:xfrm>
            <a:off x="3571875" y="2505075"/>
            <a:ext cx="55816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title"/>
          </p:nvPr>
        </p:nvSpPr>
        <p:spPr/>
        <p:txBody>
          <a:bodyPr/>
          <a:lstStyle/>
          <a:p>
            <a:pPr eaLnBrk="1" hangingPunct="1"/>
            <a:r>
              <a:rPr lang="en-US" altLang="en-US"/>
              <a:t>Current Concerns: Xers</a:t>
            </a:r>
          </a:p>
        </p:txBody>
      </p:sp>
      <p:sp>
        <p:nvSpPr>
          <p:cNvPr id="524291" name="Rectangle 3"/>
          <p:cNvSpPr>
            <a:spLocks noGrp="1" noChangeArrowheads="1"/>
          </p:cNvSpPr>
          <p:nvPr>
            <p:ph type="body" idx="1"/>
          </p:nvPr>
        </p:nvSpPr>
        <p:spPr>
          <a:xfrm>
            <a:off x="1066800" y="2057400"/>
            <a:ext cx="3662363" cy="4191000"/>
          </a:xfrm>
        </p:spPr>
        <p:txBody>
          <a:bodyPr/>
          <a:lstStyle/>
          <a:p>
            <a:pPr marL="277813" indent="-277813" eaLnBrk="1" hangingPunct="1">
              <a:spcBef>
                <a:spcPct val="35000"/>
              </a:spcBef>
              <a:buFont typeface="Times" pitchFamily="18" charset="0"/>
              <a:buChar char="•"/>
            </a:pPr>
            <a:r>
              <a:rPr lang="en-US" altLang="en-US" sz="2600"/>
              <a:t>Advancement and raises</a:t>
            </a:r>
          </a:p>
          <a:p>
            <a:pPr marL="277813" indent="-277813" eaLnBrk="1" hangingPunct="1">
              <a:spcBef>
                <a:spcPct val="35000"/>
              </a:spcBef>
              <a:buFont typeface="Times" pitchFamily="18" charset="0"/>
              <a:buChar char="•"/>
            </a:pPr>
            <a:r>
              <a:rPr lang="en-US" altLang="en-US" sz="2600"/>
              <a:t>Achievement </a:t>
            </a:r>
            <a:r>
              <a:rPr lang="en-US" altLang="en-US" sz="2600">
                <a:solidFill>
                  <a:srgbClr val="FF00FF"/>
                </a:solidFill>
              </a:rPr>
              <a:t/>
            </a:r>
            <a:br>
              <a:rPr lang="en-US" altLang="en-US" sz="2600">
                <a:solidFill>
                  <a:srgbClr val="FF00FF"/>
                </a:solidFill>
              </a:rPr>
            </a:br>
            <a:r>
              <a:rPr lang="en-US" altLang="en-US" sz="2600"/>
              <a:t>and recognition</a:t>
            </a:r>
          </a:p>
          <a:p>
            <a:pPr marL="277813" indent="-277813" eaLnBrk="1" hangingPunct="1">
              <a:spcBef>
                <a:spcPct val="35000"/>
              </a:spcBef>
              <a:buFont typeface="Times" pitchFamily="18" charset="0"/>
              <a:buChar char="•"/>
            </a:pPr>
            <a:r>
              <a:rPr lang="en-US" altLang="en-US" sz="2600"/>
              <a:t>Job security</a:t>
            </a:r>
          </a:p>
          <a:p>
            <a:pPr marL="277813" indent="-277813" eaLnBrk="1" hangingPunct="1">
              <a:spcBef>
                <a:spcPct val="35000"/>
              </a:spcBef>
              <a:buFont typeface="Times" pitchFamily="18" charset="0"/>
              <a:buChar char="•"/>
            </a:pPr>
            <a:r>
              <a:rPr lang="en-US" altLang="en-US" sz="2600"/>
              <a:t>Healthcare benefits for children and spouse </a:t>
            </a:r>
            <a:r>
              <a:rPr lang="en-US" altLang="en-US" sz="2700"/>
              <a:t> </a:t>
            </a:r>
            <a:r>
              <a:rPr lang="en-US" altLang="en-US"/>
              <a:t>   </a:t>
            </a:r>
          </a:p>
        </p:txBody>
      </p:sp>
      <p:sp>
        <p:nvSpPr>
          <p:cNvPr id="7" name="Text Box 7"/>
          <p:cNvSpPr txBox="1">
            <a:spLocks noChangeArrowheads="1"/>
          </p:cNvSpPr>
          <p:nvPr/>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fade">
                                      <p:cBhvr>
                                        <p:cTn id="7" dur="500"/>
                                        <p:tgtEl>
                                          <p:spTgt spid="524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4291">
                                            <p:txEl>
                                              <p:pRg st="1" end="1"/>
                                            </p:txEl>
                                          </p:spTgt>
                                        </p:tgtEl>
                                        <p:attrNameLst>
                                          <p:attrName>style.visibility</p:attrName>
                                        </p:attrNameLst>
                                      </p:cBhvr>
                                      <p:to>
                                        <p:strVal val="visible"/>
                                      </p:to>
                                    </p:set>
                                    <p:animEffect transition="in" filter="fade">
                                      <p:cBhvr>
                                        <p:cTn id="12" dur="500"/>
                                        <p:tgtEl>
                                          <p:spTgt spid="52429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24292"/>
                                        </p:tgtEl>
                                        <p:attrNameLst>
                                          <p:attrName>style.visibility</p:attrName>
                                        </p:attrNameLst>
                                      </p:cBhvr>
                                      <p:to>
                                        <p:strVal val="visible"/>
                                      </p:to>
                                    </p:set>
                                    <p:animEffect transition="in" filter="fade">
                                      <p:cBhvr>
                                        <p:cTn id="15" dur="500"/>
                                        <p:tgtEl>
                                          <p:spTgt spid="5242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24291">
                                            <p:txEl>
                                              <p:pRg st="2" end="2"/>
                                            </p:txEl>
                                          </p:spTgt>
                                        </p:tgtEl>
                                        <p:attrNameLst>
                                          <p:attrName>style.visibility</p:attrName>
                                        </p:attrNameLst>
                                      </p:cBhvr>
                                      <p:to>
                                        <p:strVal val="visible"/>
                                      </p:to>
                                    </p:set>
                                    <p:animEffect transition="in" filter="fade">
                                      <p:cBhvr>
                                        <p:cTn id="20" dur="500"/>
                                        <p:tgtEl>
                                          <p:spTgt spid="52429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24291">
                                            <p:txEl>
                                              <p:pRg st="3" end="3"/>
                                            </p:txEl>
                                          </p:spTgt>
                                        </p:tgtEl>
                                        <p:attrNameLst>
                                          <p:attrName>style.visibility</p:attrName>
                                        </p:attrNameLst>
                                      </p:cBhvr>
                                      <p:to>
                                        <p:strVal val="visible"/>
                                      </p:to>
                                    </p:set>
                                    <p:animEffect transition="in" filter="fade">
                                      <p:cBhvr>
                                        <p:cTn id="25" dur="500"/>
                                        <p:tgtEl>
                                          <p:spTgt spid="524291">
                                            <p:txEl>
                                              <p:pRg st="3" end="3"/>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52429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24293"/>
                                        </p:tgtEl>
                                        <p:attrNameLst>
                                          <p:attrName>style.visibility</p:attrName>
                                        </p:attrNameLst>
                                      </p:cBhvr>
                                      <p:to>
                                        <p:strVal val="visible"/>
                                      </p:to>
                                    </p:set>
                                    <p:animEffect transition="in" filter="fade">
                                      <p:cBhvr>
                                        <p:cTn id="30" dur="500"/>
                                        <p:tgtEl>
                                          <p:spTgt spid="524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group warehouse trianing IE318-056"/>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721225" y="2146300"/>
            <a:ext cx="3725863"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p:txBody>
          <a:bodyPr/>
          <a:lstStyle/>
          <a:p>
            <a:pPr eaLnBrk="1" hangingPunct="1"/>
            <a:r>
              <a:rPr lang="en-US" altLang="en-US"/>
              <a:t>Current Concerns: Millennials</a:t>
            </a:r>
          </a:p>
        </p:txBody>
      </p:sp>
      <p:sp>
        <p:nvSpPr>
          <p:cNvPr id="526339" name="Rectangle 3"/>
          <p:cNvSpPr>
            <a:spLocks noGrp="1" noChangeArrowheads="1"/>
          </p:cNvSpPr>
          <p:nvPr>
            <p:ph type="body" idx="1"/>
          </p:nvPr>
        </p:nvSpPr>
        <p:spPr>
          <a:xfrm>
            <a:off x="1066800" y="2057400"/>
            <a:ext cx="3697288" cy="4191000"/>
          </a:xfrm>
        </p:spPr>
        <p:txBody>
          <a:bodyPr/>
          <a:lstStyle/>
          <a:p>
            <a:pPr marL="277813" indent="-277813" eaLnBrk="1" hangingPunct="1">
              <a:spcBef>
                <a:spcPct val="35000"/>
              </a:spcBef>
              <a:buFont typeface="Times" pitchFamily="18" charset="0"/>
              <a:buChar char="•"/>
            </a:pPr>
            <a:r>
              <a:rPr lang="en-US" altLang="en-US" sz="2600"/>
              <a:t>Learning about </a:t>
            </a:r>
            <a:r>
              <a:rPr lang="en-US" altLang="en-US" sz="2600">
                <a:solidFill>
                  <a:srgbClr val="FF00FF"/>
                </a:solidFill>
              </a:rPr>
              <a:t/>
            </a:r>
            <a:br>
              <a:rPr lang="en-US" altLang="en-US" sz="2600">
                <a:solidFill>
                  <a:srgbClr val="FF00FF"/>
                </a:solidFill>
              </a:rPr>
            </a:br>
            <a:r>
              <a:rPr lang="en-US" altLang="en-US" sz="2600"/>
              <a:t>the job and the organization</a:t>
            </a:r>
          </a:p>
          <a:p>
            <a:pPr marL="277813" indent="-277813" eaLnBrk="1" hangingPunct="1">
              <a:spcBef>
                <a:spcPct val="35000"/>
              </a:spcBef>
              <a:buFont typeface="Times" pitchFamily="18" charset="0"/>
              <a:buChar char="•"/>
            </a:pPr>
            <a:r>
              <a:rPr lang="en-US" altLang="en-US" sz="2600"/>
              <a:t>Raises</a:t>
            </a:r>
          </a:p>
          <a:p>
            <a:pPr marL="277813" indent="-277813" eaLnBrk="1" hangingPunct="1">
              <a:spcBef>
                <a:spcPct val="35000"/>
              </a:spcBef>
              <a:buFont typeface="Times" pitchFamily="18" charset="0"/>
              <a:buChar char="•"/>
            </a:pPr>
            <a:r>
              <a:rPr lang="en-US" altLang="en-US" sz="2600"/>
              <a:t>Career opportunities</a:t>
            </a:r>
          </a:p>
          <a:p>
            <a:pPr marL="277813" indent="-277813" eaLnBrk="1" hangingPunct="1">
              <a:spcBef>
                <a:spcPct val="35000"/>
              </a:spcBef>
              <a:buFont typeface="Times" pitchFamily="18" charset="0"/>
              <a:buChar char="•"/>
            </a:pPr>
            <a:r>
              <a:rPr lang="en-US" altLang="en-US" sz="2600"/>
              <a:t>Recognition </a:t>
            </a:r>
          </a:p>
          <a:p>
            <a:pPr marL="277813" indent="-277813" eaLnBrk="1" hangingPunct="1">
              <a:spcBef>
                <a:spcPct val="35000"/>
              </a:spcBef>
              <a:buFont typeface="Times" pitchFamily="18" charset="0"/>
              <a:buChar char="•"/>
            </a:pPr>
            <a:r>
              <a:rPr lang="en-US" altLang="en-US" sz="2600"/>
              <a:t>Respect  </a:t>
            </a:r>
            <a:r>
              <a:rPr lang="en-US" altLang="en-US"/>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fade">
                                      <p:cBhvr>
                                        <p:cTn id="7" dur="500"/>
                                        <p:tgtEl>
                                          <p:spTgt spid="526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26339">
                                            <p:txEl>
                                              <p:pRg st="1" end="1"/>
                                            </p:txEl>
                                          </p:spTgt>
                                        </p:tgtEl>
                                        <p:attrNameLst>
                                          <p:attrName>style.visibility</p:attrName>
                                        </p:attrNameLst>
                                      </p:cBhvr>
                                      <p:to>
                                        <p:strVal val="visible"/>
                                      </p:to>
                                    </p:set>
                                    <p:animEffect transition="in" filter="fade">
                                      <p:cBhvr>
                                        <p:cTn id="12" dur="500"/>
                                        <p:tgtEl>
                                          <p:spTgt spid="526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26339">
                                            <p:txEl>
                                              <p:pRg st="2" end="2"/>
                                            </p:txEl>
                                          </p:spTgt>
                                        </p:tgtEl>
                                        <p:attrNameLst>
                                          <p:attrName>style.visibility</p:attrName>
                                        </p:attrNameLst>
                                      </p:cBhvr>
                                      <p:to>
                                        <p:strVal val="visible"/>
                                      </p:to>
                                    </p:set>
                                    <p:animEffect transition="in" filter="fade">
                                      <p:cBhvr>
                                        <p:cTn id="17" dur="500"/>
                                        <p:tgtEl>
                                          <p:spTgt spid="526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26339">
                                            <p:txEl>
                                              <p:pRg st="3" end="3"/>
                                            </p:txEl>
                                          </p:spTgt>
                                        </p:tgtEl>
                                        <p:attrNameLst>
                                          <p:attrName>style.visibility</p:attrName>
                                        </p:attrNameLst>
                                      </p:cBhvr>
                                      <p:to>
                                        <p:strVal val="visible"/>
                                      </p:to>
                                    </p:set>
                                    <p:animEffect transition="in" filter="fade">
                                      <p:cBhvr>
                                        <p:cTn id="22" dur="500"/>
                                        <p:tgtEl>
                                          <p:spTgt spid="526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26339">
                                            <p:txEl>
                                              <p:pRg st="4" end="4"/>
                                            </p:txEl>
                                          </p:spTgt>
                                        </p:tgtEl>
                                        <p:attrNameLst>
                                          <p:attrName>style.visibility</p:attrName>
                                        </p:attrNameLst>
                                      </p:cBhvr>
                                      <p:to>
                                        <p:strVal val="visible"/>
                                      </p:to>
                                    </p:set>
                                    <p:animEffect transition="in" filter="fade">
                                      <p:cBhvr>
                                        <p:cTn id="27" dur="500"/>
                                        <p:tgtEl>
                                          <p:spTgt spid="526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522288"/>
            <a:ext cx="8229600" cy="1143000"/>
          </a:xfrm>
        </p:spPr>
        <p:txBody>
          <a:bodyPr/>
          <a:lstStyle/>
          <a:p>
            <a:pPr eaLnBrk="1" hangingPunct="1">
              <a:lnSpc>
                <a:spcPts val="4600"/>
              </a:lnSpc>
            </a:pPr>
            <a:r>
              <a:rPr lang="en-US" altLang="en-US" sz="4200" b="1" dirty="0"/>
              <a:t>Who’s Who in the Generations: Match Game</a:t>
            </a:r>
          </a:p>
        </p:txBody>
      </p:sp>
      <p:sp>
        <p:nvSpPr>
          <p:cNvPr id="528390" name="Line 6"/>
          <p:cNvSpPr>
            <a:spLocks noChangeShapeType="1"/>
          </p:cNvSpPr>
          <p:nvPr/>
        </p:nvSpPr>
        <p:spPr bwMode="auto">
          <a:xfrm>
            <a:off x="3705225" y="3254375"/>
            <a:ext cx="2089150" cy="684213"/>
          </a:xfrm>
          <a:prstGeom prst="line">
            <a:avLst/>
          </a:prstGeom>
          <a:noFill/>
          <a:ln w="889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391" name="Line 7"/>
          <p:cNvSpPr>
            <a:spLocks noChangeShapeType="1"/>
          </p:cNvSpPr>
          <p:nvPr/>
        </p:nvSpPr>
        <p:spPr bwMode="auto">
          <a:xfrm>
            <a:off x="3705225" y="3949700"/>
            <a:ext cx="2089150" cy="660400"/>
          </a:xfrm>
          <a:prstGeom prst="line">
            <a:avLst/>
          </a:prstGeom>
          <a:noFill/>
          <a:ln w="88900">
            <a:solidFill>
              <a:srgbClr val="3594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392" name="Line 8"/>
          <p:cNvSpPr>
            <a:spLocks noChangeShapeType="1"/>
          </p:cNvSpPr>
          <p:nvPr/>
        </p:nvSpPr>
        <p:spPr bwMode="auto">
          <a:xfrm>
            <a:off x="3676650" y="2392363"/>
            <a:ext cx="2089150" cy="701675"/>
          </a:xfrm>
          <a:prstGeom prst="line">
            <a:avLst/>
          </a:prstGeom>
          <a:noFill/>
          <a:ln w="88900">
            <a:solidFill>
              <a:srgbClr val="14319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8393" name="Text Box 9"/>
          <p:cNvSpPr txBox="1">
            <a:spLocks noChangeArrowheads="1"/>
          </p:cNvSpPr>
          <p:nvPr/>
        </p:nvSpPr>
        <p:spPr bwMode="auto">
          <a:xfrm>
            <a:off x="5740400" y="2147094"/>
            <a:ext cx="1766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dirty="0"/>
              <a:t>1981-2000</a:t>
            </a:r>
          </a:p>
        </p:txBody>
      </p:sp>
      <p:sp>
        <p:nvSpPr>
          <p:cNvPr id="15" name="Text Box 9a"/>
          <p:cNvSpPr txBox="1">
            <a:spLocks noChangeArrowheads="1"/>
          </p:cNvSpPr>
          <p:nvPr/>
        </p:nvSpPr>
        <p:spPr bwMode="auto">
          <a:xfrm>
            <a:off x="5740400" y="2147094"/>
            <a:ext cx="1766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dirty="0">
                <a:solidFill>
                  <a:srgbClr val="990099"/>
                </a:solidFill>
              </a:rPr>
              <a:t>1981-2000</a:t>
            </a:r>
          </a:p>
        </p:txBody>
      </p:sp>
      <p:sp>
        <p:nvSpPr>
          <p:cNvPr id="528394" name="Text Box 10"/>
          <p:cNvSpPr txBox="1">
            <a:spLocks noChangeArrowheads="1"/>
          </p:cNvSpPr>
          <p:nvPr/>
        </p:nvSpPr>
        <p:spPr bwMode="auto">
          <a:xfrm>
            <a:off x="5731193" y="2922588"/>
            <a:ext cx="15636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dirty="0"/>
              <a:t>Pre-1945</a:t>
            </a:r>
          </a:p>
        </p:txBody>
      </p:sp>
      <p:sp>
        <p:nvSpPr>
          <p:cNvPr id="16" name="Text Box 10a"/>
          <p:cNvSpPr txBox="1">
            <a:spLocks noChangeArrowheads="1"/>
          </p:cNvSpPr>
          <p:nvPr/>
        </p:nvSpPr>
        <p:spPr bwMode="auto">
          <a:xfrm>
            <a:off x="5731193" y="2922588"/>
            <a:ext cx="15636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dirty="0">
                <a:solidFill>
                  <a:srgbClr val="14319C"/>
                </a:solidFill>
              </a:rPr>
              <a:t>Pre-1945</a:t>
            </a:r>
          </a:p>
        </p:txBody>
      </p:sp>
      <p:sp>
        <p:nvSpPr>
          <p:cNvPr id="528395" name="Text Box 11"/>
          <p:cNvSpPr txBox="1">
            <a:spLocks noChangeArrowheads="1"/>
          </p:cNvSpPr>
          <p:nvPr/>
        </p:nvSpPr>
        <p:spPr bwMode="auto">
          <a:xfrm>
            <a:off x="5740400" y="3690938"/>
            <a:ext cx="1766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a:t>1945-1960</a:t>
            </a:r>
          </a:p>
        </p:txBody>
      </p:sp>
      <p:sp>
        <p:nvSpPr>
          <p:cNvPr id="17" name="Text Box 11a"/>
          <p:cNvSpPr txBox="1">
            <a:spLocks noChangeArrowheads="1"/>
          </p:cNvSpPr>
          <p:nvPr/>
        </p:nvSpPr>
        <p:spPr bwMode="auto">
          <a:xfrm>
            <a:off x="5740400" y="3690938"/>
            <a:ext cx="1766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dirty="0">
                <a:solidFill>
                  <a:srgbClr val="CC0000"/>
                </a:solidFill>
              </a:rPr>
              <a:t>1945-1960</a:t>
            </a:r>
          </a:p>
        </p:txBody>
      </p:sp>
      <p:sp>
        <p:nvSpPr>
          <p:cNvPr id="528396" name="Text Box 12"/>
          <p:cNvSpPr txBox="1">
            <a:spLocks noChangeArrowheads="1"/>
          </p:cNvSpPr>
          <p:nvPr/>
        </p:nvSpPr>
        <p:spPr bwMode="auto">
          <a:xfrm>
            <a:off x="5740400" y="4460875"/>
            <a:ext cx="1766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a:t>1961-1980</a:t>
            </a:r>
          </a:p>
        </p:txBody>
      </p:sp>
      <p:sp>
        <p:nvSpPr>
          <p:cNvPr id="18" name="Text Box 12a"/>
          <p:cNvSpPr txBox="1">
            <a:spLocks noChangeArrowheads="1"/>
          </p:cNvSpPr>
          <p:nvPr/>
        </p:nvSpPr>
        <p:spPr bwMode="auto">
          <a:xfrm>
            <a:off x="5740400" y="4460875"/>
            <a:ext cx="1766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US" altLang="en-US" sz="2600" b="1" dirty="0">
                <a:solidFill>
                  <a:srgbClr val="359425"/>
                </a:solidFill>
              </a:rPr>
              <a:t>1961-1980</a:t>
            </a:r>
          </a:p>
        </p:txBody>
      </p:sp>
      <p:sp>
        <p:nvSpPr>
          <p:cNvPr id="528397" name="Line 13"/>
          <p:cNvSpPr>
            <a:spLocks noChangeShapeType="1"/>
          </p:cNvSpPr>
          <p:nvPr/>
        </p:nvSpPr>
        <p:spPr bwMode="auto">
          <a:xfrm flipV="1">
            <a:off x="3743325" y="2387600"/>
            <a:ext cx="2022475" cy="2360613"/>
          </a:xfrm>
          <a:prstGeom prst="line">
            <a:avLst/>
          </a:prstGeom>
          <a:noFill/>
          <a:ln w="88900">
            <a:solidFill>
              <a:srgbClr val="99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9" name="Text Box 15"/>
          <p:cNvSpPr txBox="1">
            <a:spLocks noChangeArrowheads="1"/>
          </p:cNvSpPr>
          <p:nvPr/>
        </p:nvSpPr>
        <p:spPr bwMode="auto">
          <a:xfrm>
            <a:off x="1970088" y="2079625"/>
            <a:ext cx="1739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ct val="100000"/>
              </a:lnSpc>
              <a:spcBef>
                <a:spcPct val="0"/>
              </a:spcBef>
              <a:buFontTx/>
              <a:buNone/>
            </a:pPr>
            <a:r>
              <a:rPr lang="en-US" altLang="en-US" b="1">
                <a:solidFill>
                  <a:schemeClr val="accent2"/>
                </a:solidFill>
              </a:rPr>
              <a:t>Matures</a:t>
            </a:r>
          </a:p>
        </p:txBody>
      </p:sp>
      <p:sp>
        <p:nvSpPr>
          <p:cNvPr id="43020" name="Text Box 16"/>
          <p:cNvSpPr txBox="1">
            <a:spLocks noChangeArrowheads="1"/>
          </p:cNvSpPr>
          <p:nvPr/>
        </p:nvSpPr>
        <p:spPr bwMode="auto">
          <a:xfrm>
            <a:off x="660400" y="2843213"/>
            <a:ext cx="3049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ct val="100000"/>
              </a:lnSpc>
              <a:spcBef>
                <a:spcPct val="0"/>
              </a:spcBef>
              <a:buFontTx/>
              <a:buNone/>
            </a:pPr>
            <a:r>
              <a:rPr lang="en-US" altLang="en-US" b="1">
                <a:solidFill>
                  <a:srgbClr val="CC0000"/>
                </a:solidFill>
              </a:rPr>
              <a:t>Baby Boomers</a:t>
            </a:r>
          </a:p>
        </p:txBody>
      </p:sp>
      <p:sp>
        <p:nvSpPr>
          <p:cNvPr id="43021" name="Text Box 17"/>
          <p:cNvSpPr txBox="1">
            <a:spLocks noChangeArrowheads="1"/>
          </p:cNvSpPr>
          <p:nvPr/>
        </p:nvSpPr>
        <p:spPr bwMode="auto">
          <a:xfrm>
            <a:off x="390525" y="3606800"/>
            <a:ext cx="33194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ct val="100000"/>
              </a:lnSpc>
              <a:spcBef>
                <a:spcPct val="0"/>
              </a:spcBef>
              <a:buFontTx/>
              <a:buNone/>
            </a:pPr>
            <a:r>
              <a:rPr lang="en-US" altLang="en-US" b="1">
                <a:solidFill>
                  <a:srgbClr val="008000"/>
                </a:solidFill>
              </a:rPr>
              <a:t>Generation Xers</a:t>
            </a:r>
          </a:p>
        </p:txBody>
      </p:sp>
      <p:sp>
        <p:nvSpPr>
          <p:cNvPr id="43022" name="Text Box 18"/>
          <p:cNvSpPr txBox="1">
            <a:spLocks noChangeArrowheads="1"/>
          </p:cNvSpPr>
          <p:nvPr/>
        </p:nvSpPr>
        <p:spPr bwMode="auto">
          <a:xfrm>
            <a:off x="1452563" y="4370388"/>
            <a:ext cx="2257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lnSpc>
                <a:spcPct val="100000"/>
              </a:lnSpc>
              <a:spcBef>
                <a:spcPct val="0"/>
              </a:spcBef>
              <a:buFontTx/>
              <a:buNone/>
            </a:pPr>
            <a:r>
              <a:rPr lang="en-US" altLang="en-US" b="1">
                <a:solidFill>
                  <a:srgbClr val="990099"/>
                </a:solidFill>
              </a:rPr>
              <a:t>Millennials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8392"/>
                                        </p:tgtEl>
                                        <p:attrNameLst>
                                          <p:attrName>style.visibility</p:attrName>
                                        </p:attrNameLst>
                                      </p:cBhvr>
                                      <p:to>
                                        <p:strVal val="visible"/>
                                      </p:to>
                                    </p:set>
                                    <p:animEffect transition="in" filter="wipe(left)">
                                      <p:cBhvr>
                                        <p:cTn id="7" dur="500"/>
                                        <p:tgtEl>
                                          <p:spTgt spid="5283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28390"/>
                                        </p:tgtEl>
                                        <p:attrNameLst>
                                          <p:attrName>style.visibility</p:attrName>
                                        </p:attrNameLst>
                                      </p:cBhvr>
                                      <p:to>
                                        <p:strVal val="visible"/>
                                      </p:to>
                                    </p:set>
                                    <p:animEffect transition="in" filter="wipe(left)">
                                      <p:cBhvr>
                                        <p:cTn id="16" dur="500"/>
                                        <p:tgtEl>
                                          <p:spTgt spid="52839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8391"/>
                                        </p:tgtEl>
                                        <p:attrNameLst>
                                          <p:attrName>style.visibility</p:attrName>
                                        </p:attrNameLst>
                                      </p:cBhvr>
                                      <p:to>
                                        <p:strVal val="visible"/>
                                      </p:to>
                                    </p:set>
                                    <p:animEffect transition="in" filter="wipe(left)">
                                      <p:cBhvr>
                                        <p:cTn id="25" dur="500"/>
                                        <p:tgtEl>
                                          <p:spTgt spid="52839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28397"/>
                                        </p:tgtEl>
                                        <p:attrNameLst>
                                          <p:attrName>style.visibility</p:attrName>
                                        </p:attrNameLst>
                                      </p:cBhvr>
                                      <p:to>
                                        <p:strVal val="visible"/>
                                      </p:to>
                                    </p:set>
                                    <p:animEffect transition="in" filter="wipe(left)">
                                      <p:cBhvr>
                                        <p:cTn id="34" dur="500"/>
                                        <p:tgtEl>
                                          <p:spTgt spid="528397"/>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0" grpId="0" animBg="1"/>
      <p:bldP spid="528391" grpId="0" animBg="1"/>
      <p:bldP spid="528392" grpId="0" animBg="1"/>
      <p:bldP spid="15" grpId="0"/>
      <p:bldP spid="16" grpId="0"/>
      <p:bldP spid="17" grpId="0"/>
      <p:bldP spid="18" grpId="0"/>
      <p:bldP spid="5283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Who’s Who in the Generations</a:t>
            </a:r>
          </a:p>
        </p:txBody>
      </p:sp>
      <p:sp>
        <p:nvSpPr>
          <p:cNvPr id="530435" name="Rectangle 3"/>
          <p:cNvSpPr>
            <a:spLocks noGrp="1" noChangeArrowheads="1"/>
          </p:cNvSpPr>
          <p:nvPr>
            <p:ph type="body" sz="half" idx="1"/>
          </p:nvPr>
        </p:nvSpPr>
        <p:spPr>
          <a:xfrm>
            <a:off x="1066800" y="2057400"/>
            <a:ext cx="4305300" cy="4191000"/>
          </a:xfrm>
        </p:spPr>
        <p:txBody>
          <a:bodyPr>
            <a:spAutoFit/>
          </a:bodyPr>
          <a:lstStyle/>
          <a:p>
            <a:pPr marL="277813" indent="-277813" eaLnBrk="1" hangingPunct="1"/>
            <a:r>
              <a:rPr lang="en-US" altLang="en-US" sz="2300"/>
              <a:t>Do you understand:</a:t>
            </a:r>
          </a:p>
          <a:p>
            <a:pPr marL="277813" indent="-277813" eaLnBrk="1" hangingPunct="1">
              <a:spcBef>
                <a:spcPct val="25000"/>
              </a:spcBef>
              <a:buFont typeface="Times" pitchFamily="18" charset="0"/>
              <a:buChar char="•"/>
            </a:pPr>
            <a:r>
              <a:rPr lang="en-US" altLang="en-US" sz="2300"/>
              <a:t>What generational </a:t>
            </a:r>
            <a:r>
              <a:rPr lang="en-US" altLang="en-US" sz="2300">
                <a:solidFill>
                  <a:srgbClr val="FF00FF"/>
                </a:solidFill>
              </a:rPr>
              <a:t/>
            </a:r>
            <a:br>
              <a:rPr lang="en-US" altLang="en-US" sz="2300">
                <a:solidFill>
                  <a:srgbClr val="FF00FF"/>
                </a:solidFill>
              </a:rPr>
            </a:br>
            <a:r>
              <a:rPr lang="en-US" altLang="en-US" sz="2300"/>
              <a:t>diversity is about?</a:t>
            </a:r>
          </a:p>
          <a:p>
            <a:pPr marL="277813" indent="-277813" eaLnBrk="1" hangingPunct="1">
              <a:spcBef>
                <a:spcPct val="25000"/>
              </a:spcBef>
              <a:buFont typeface="Times" pitchFamily="18" charset="0"/>
              <a:buChar char="•"/>
            </a:pPr>
            <a:r>
              <a:rPr lang="en-US" altLang="en-US" sz="2300"/>
              <a:t>Generational divisions in today’s workplace?</a:t>
            </a:r>
          </a:p>
          <a:p>
            <a:pPr marL="277813" indent="-277813" eaLnBrk="1" hangingPunct="1">
              <a:spcBef>
                <a:spcPct val="25000"/>
              </a:spcBef>
              <a:buFont typeface="Times" pitchFamily="18" charset="0"/>
              <a:buChar char="•"/>
            </a:pPr>
            <a:r>
              <a:rPr lang="en-US" altLang="en-US" sz="2300"/>
              <a:t>Formative influences </a:t>
            </a:r>
            <a:r>
              <a:rPr lang="en-US" altLang="en-US" sz="2300">
                <a:solidFill>
                  <a:srgbClr val="FF00FF"/>
                </a:solidFill>
              </a:rPr>
              <a:t/>
            </a:r>
            <a:br>
              <a:rPr lang="en-US" altLang="en-US" sz="2300">
                <a:solidFill>
                  <a:srgbClr val="FF00FF"/>
                </a:solidFill>
              </a:rPr>
            </a:br>
            <a:r>
              <a:rPr lang="en-US" altLang="en-US" sz="2300"/>
              <a:t>of each generation?</a:t>
            </a:r>
          </a:p>
          <a:p>
            <a:pPr marL="277813" indent="-277813" eaLnBrk="1" hangingPunct="1">
              <a:spcBef>
                <a:spcPct val="25000"/>
              </a:spcBef>
              <a:buFont typeface="Times" pitchFamily="18" charset="0"/>
              <a:buChar char="•"/>
            </a:pPr>
            <a:r>
              <a:rPr lang="en-US" altLang="en-US" sz="2300"/>
              <a:t>Attributes and attitudes </a:t>
            </a:r>
            <a:r>
              <a:rPr lang="en-US" altLang="en-US" sz="2300">
                <a:solidFill>
                  <a:srgbClr val="FF00FF"/>
                </a:solidFill>
              </a:rPr>
              <a:t/>
            </a:r>
            <a:br>
              <a:rPr lang="en-US" altLang="en-US" sz="2300">
                <a:solidFill>
                  <a:srgbClr val="FF00FF"/>
                </a:solidFill>
              </a:rPr>
            </a:br>
            <a:r>
              <a:rPr lang="en-US" altLang="en-US" sz="2300"/>
              <a:t>of the generations?</a:t>
            </a:r>
          </a:p>
          <a:p>
            <a:pPr marL="277813" indent="-277813" eaLnBrk="1" hangingPunct="1">
              <a:spcBef>
                <a:spcPct val="25000"/>
              </a:spcBef>
              <a:buFont typeface="Times" pitchFamily="18" charset="0"/>
              <a:buChar char="•"/>
            </a:pPr>
            <a:r>
              <a:rPr lang="en-US" altLang="en-US" sz="2300"/>
              <a:t>Concerns of different generations in the workforce?     </a:t>
            </a:r>
          </a:p>
        </p:txBody>
      </p:sp>
      <p:pic>
        <p:nvPicPr>
          <p:cNvPr id="530437" name="Picture 5" descr="neon question mark"/>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b="4546"/>
          <a:stretch>
            <a:fillRect/>
          </a:stretch>
        </p:blipFill>
        <p:spPr bwMode="auto">
          <a:xfrm>
            <a:off x="5441950" y="2130425"/>
            <a:ext cx="3033713"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530437"/>
                                        </p:tgtEl>
                                      </p:cBhvr>
                                    </p:animEffect>
                                    <p:animScale>
                                      <p:cBhvr>
                                        <p:cTn id="7" dur="250" autoRev="1" fill="hold"/>
                                        <p:tgtEl>
                                          <p:spTgt spid="530437"/>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0435">
                                            <p:txEl>
                                              <p:pRg st="1" end="1"/>
                                            </p:txEl>
                                          </p:spTgt>
                                        </p:tgtEl>
                                        <p:attrNameLst>
                                          <p:attrName>style.visibility</p:attrName>
                                        </p:attrNameLst>
                                      </p:cBhvr>
                                      <p:to>
                                        <p:strVal val="visible"/>
                                      </p:to>
                                    </p:set>
                                    <p:animEffect transition="in" filter="fade">
                                      <p:cBhvr>
                                        <p:cTn id="12" dur="500"/>
                                        <p:tgtEl>
                                          <p:spTgt spid="530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0435">
                                            <p:txEl>
                                              <p:pRg st="2" end="2"/>
                                            </p:txEl>
                                          </p:spTgt>
                                        </p:tgtEl>
                                        <p:attrNameLst>
                                          <p:attrName>style.visibility</p:attrName>
                                        </p:attrNameLst>
                                      </p:cBhvr>
                                      <p:to>
                                        <p:strVal val="visible"/>
                                      </p:to>
                                    </p:set>
                                    <p:animEffect transition="in" filter="fade">
                                      <p:cBhvr>
                                        <p:cTn id="17" dur="500"/>
                                        <p:tgtEl>
                                          <p:spTgt spid="530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0435">
                                            <p:txEl>
                                              <p:pRg st="3" end="3"/>
                                            </p:txEl>
                                          </p:spTgt>
                                        </p:tgtEl>
                                        <p:attrNameLst>
                                          <p:attrName>style.visibility</p:attrName>
                                        </p:attrNameLst>
                                      </p:cBhvr>
                                      <p:to>
                                        <p:strVal val="visible"/>
                                      </p:to>
                                    </p:set>
                                    <p:animEffect transition="in" filter="fade">
                                      <p:cBhvr>
                                        <p:cTn id="22" dur="500"/>
                                        <p:tgtEl>
                                          <p:spTgt spid="530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30435">
                                            <p:txEl>
                                              <p:pRg st="4" end="4"/>
                                            </p:txEl>
                                          </p:spTgt>
                                        </p:tgtEl>
                                        <p:attrNameLst>
                                          <p:attrName>style.visibility</p:attrName>
                                        </p:attrNameLst>
                                      </p:cBhvr>
                                      <p:to>
                                        <p:strVal val="visible"/>
                                      </p:to>
                                    </p:set>
                                    <p:animEffect transition="in" filter="fade">
                                      <p:cBhvr>
                                        <p:cTn id="27" dur="500"/>
                                        <p:tgtEl>
                                          <p:spTgt spid="5304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30435">
                                            <p:txEl>
                                              <p:pRg st="5" end="5"/>
                                            </p:txEl>
                                          </p:spTgt>
                                        </p:tgtEl>
                                        <p:attrNameLst>
                                          <p:attrName>style.visibility</p:attrName>
                                        </p:attrNameLst>
                                      </p:cBhvr>
                                      <p:to>
                                        <p:strVal val="visible"/>
                                      </p:to>
                                    </p:set>
                                    <p:animEffect transition="in" filter="fade">
                                      <p:cBhvr>
                                        <p:cTn id="32" dur="500"/>
                                        <p:tgtEl>
                                          <p:spTgt spid="530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altLang="en-US"/>
              <a:t>Session Objectives</a:t>
            </a:r>
          </a:p>
        </p:txBody>
      </p:sp>
      <p:sp>
        <p:nvSpPr>
          <p:cNvPr id="483346" name="Rectangle 18"/>
          <p:cNvSpPr>
            <a:spLocks noChangeArrowheads="1"/>
          </p:cNvSpPr>
          <p:nvPr/>
        </p:nvSpPr>
        <p:spPr bwMode="auto">
          <a:xfrm>
            <a:off x="1192213" y="2260600"/>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483347" name="Picture 19" descr="checkmark red copy"/>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1149350" y="2054225"/>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48" name="Rectangle 20"/>
          <p:cNvSpPr>
            <a:spLocks noChangeArrowheads="1"/>
          </p:cNvSpPr>
          <p:nvPr/>
        </p:nvSpPr>
        <p:spPr bwMode="auto">
          <a:xfrm>
            <a:off x="1185863" y="2770188"/>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483349" name="Picture 21" descr="checkmark red copy"/>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143000" y="2563813"/>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50" name="Rectangle 22"/>
          <p:cNvSpPr>
            <a:spLocks noChangeArrowheads="1"/>
          </p:cNvSpPr>
          <p:nvPr/>
        </p:nvSpPr>
        <p:spPr bwMode="auto">
          <a:xfrm>
            <a:off x="1189038" y="3287713"/>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483351" name="Picture 23" descr="checkmark red copy"/>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146175" y="3081338"/>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52" name="Rectangle 24"/>
          <p:cNvSpPr>
            <a:spLocks noChangeArrowheads="1"/>
          </p:cNvSpPr>
          <p:nvPr/>
        </p:nvSpPr>
        <p:spPr bwMode="auto">
          <a:xfrm>
            <a:off x="1187450" y="4217988"/>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483353" name="Picture 25" descr="checkmark red copy"/>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144588" y="4011613"/>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54" name="Rectangle 26"/>
          <p:cNvSpPr>
            <a:spLocks noChangeArrowheads="1"/>
          </p:cNvSpPr>
          <p:nvPr/>
        </p:nvSpPr>
        <p:spPr bwMode="auto">
          <a:xfrm>
            <a:off x="1187450" y="5137150"/>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483355" name="Picture 27" descr="checkmark red copy"/>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144588" y="4930775"/>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56" name="Text Box 28"/>
          <p:cNvSpPr txBox="1">
            <a:spLocks noChangeArrowheads="1"/>
          </p:cNvSpPr>
          <p:nvPr/>
        </p:nvSpPr>
        <p:spPr bwMode="auto">
          <a:xfrm>
            <a:off x="1763713" y="2192338"/>
            <a:ext cx="66071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1588">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35000"/>
              </a:spcBef>
              <a:buClrTx/>
              <a:buSzTx/>
              <a:buFontTx/>
              <a:buNone/>
            </a:pPr>
            <a:r>
              <a:rPr lang="en-US" altLang="en-US"/>
              <a:t>Define generational diversity</a:t>
            </a:r>
          </a:p>
          <a:p>
            <a:pPr lvl="1">
              <a:spcBef>
                <a:spcPct val="35000"/>
              </a:spcBef>
              <a:buClrTx/>
              <a:buSzTx/>
              <a:buFontTx/>
              <a:buNone/>
            </a:pPr>
            <a:r>
              <a:rPr lang="en-US" altLang="en-US"/>
              <a:t>Identify the different generations</a:t>
            </a:r>
          </a:p>
          <a:p>
            <a:pPr lvl="1">
              <a:spcBef>
                <a:spcPct val="35000"/>
              </a:spcBef>
              <a:buClrTx/>
              <a:buSzTx/>
              <a:buFontTx/>
              <a:buNone/>
            </a:pPr>
            <a:r>
              <a:rPr lang="en-US" altLang="en-US"/>
              <a:t>Understand differences among generations</a:t>
            </a:r>
          </a:p>
          <a:p>
            <a:pPr lvl="1">
              <a:spcBef>
                <a:spcPct val="35000"/>
              </a:spcBef>
              <a:buClrTx/>
              <a:buSzTx/>
              <a:buFontTx/>
              <a:buNone/>
            </a:pPr>
            <a:r>
              <a:rPr lang="en-US" altLang="en-US"/>
              <a:t>Appreciate the impact of generational diversity</a:t>
            </a:r>
          </a:p>
          <a:p>
            <a:pPr lvl="1">
              <a:spcBef>
                <a:spcPct val="35000"/>
              </a:spcBef>
              <a:buClrTx/>
              <a:buSzTx/>
              <a:buFontTx/>
              <a:buNone/>
            </a:pPr>
            <a:r>
              <a:rPr lang="en-US" altLang="en-US"/>
              <a:t>Use knowledge of generational diversity </a:t>
            </a:r>
            <a:r>
              <a:rPr lang="en-US" altLang="en-US">
                <a:solidFill>
                  <a:srgbClr val="FF00FF"/>
                </a:solidFill>
              </a:rPr>
              <a:t/>
            </a:r>
            <a:br>
              <a:rPr lang="en-US" altLang="en-US">
                <a:solidFill>
                  <a:srgbClr val="FF00FF"/>
                </a:solidFill>
              </a:rPr>
            </a:br>
            <a:r>
              <a:rPr lang="en-US" altLang="en-US"/>
              <a:t>to improve supervision of all employees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3356">
                                            <p:txEl>
                                              <p:pRg st="0" end="0"/>
                                            </p:txEl>
                                          </p:spTgt>
                                        </p:tgtEl>
                                        <p:attrNameLst>
                                          <p:attrName>style.visibility</p:attrName>
                                        </p:attrNameLst>
                                      </p:cBhvr>
                                      <p:to>
                                        <p:strVal val="visible"/>
                                      </p:to>
                                    </p:set>
                                    <p:animEffect transition="in" filter="fade">
                                      <p:cBhvr>
                                        <p:cTn id="7" dur="500"/>
                                        <p:tgtEl>
                                          <p:spTgt spid="483356">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83346"/>
                                        </p:tgtEl>
                                        <p:attrNameLst>
                                          <p:attrName>style.visibility</p:attrName>
                                        </p:attrNameLst>
                                      </p:cBhvr>
                                      <p:to>
                                        <p:strVal val="visible"/>
                                      </p:to>
                                    </p:set>
                                  </p:childTnLst>
                                </p:cTn>
                              </p:par>
                              <p:par>
                                <p:cTn id="10" presetID="22" presetClass="entr" presetSubtype="8" fill="hold" nodeType="withEffect">
                                  <p:stCondLst>
                                    <p:cond delay="1000"/>
                                  </p:stCondLst>
                                  <p:childTnLst>
                                    <p:set>
                                      <p:cBhvr>
                                        <p:cTn id="11" dur="1" fill="hold">
                                          <p:stCondLst>
                                            <p:cond delay="0"/>
                                          </p:stCondLst>
                                        </p:cTn>
                                        <p:tgtEl>
                                          <p:spTgt spid="483347"/>
                                        </p:tgtEl>
                                        <p:attrNameLst>
                                          <p:attrName>style.visibility</p:attrName>
                                        </p:attrNameLst>
                                      </p:cBhvr>
                                      <p:to>
                                        <p:strVal val="visible"/>
                                      </p:to>
                                    </p:set>
                                    <p:animEffect transition="in" filter="wipe(left)">
                                      <p:cBhvr>
                                        <p:cTn id="12" dur="500"/>
                                        <p:tgtEl>
                                          <p:spTgt spid="483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83356">
                                            <p:txEl>
                                              <p:pRg st="1" end="1"/>
                                            </p:txEl>
                                          </p:spTgt>
                                        </p:tgtEl>
                                        <p:attrNameLst>
                                          <p:attrName>style.visibility</p:attrName>
                                        </p:attrNameLst>
                                      </p:cBhvr>
                                      <p:to>
                                        <p:strVal val="visible"/>
                                      </p:to>
                                    </p:set>
                                    <p:animEffect transition="in" filter="fade">
                                      <p:cBhvr>
                                        <p:cTn id="17" dur="500"/>
                                        <p:tgtEl>
                                          <p:spTgt spid="483356">
                                            <p:txEl>
                                              <p:pRg st="1" end="1"/>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83348"/>
                                        </p:tgtEl>
                                        <p:attrNameLst>
                                          <p:attrName>style.visibility</p:attrName>
                                        </p:attrNameLst>
                                      </p:cBhvr>
                                      <p:to>
                                        <p:strVal val="visible"/>
                                      </p:to>
                                    </p:set>
                                  </p:childTnLst>
                                </p:cTn>
                              </p:par>
                              <p:par>
                                <p:cTn id="20" presetID="22" presetClass="entr" presetSubtype="8" fill="hold" nodeType="withEffect">
                                  <p:stCondLst>
                                    <p:cond delay="1000"/>
                                  </p:stCondLst>
                                  <p:childTnLst>
                                    <p:set>
                                      <p:cBhvr>
                                        <p:cTn id="21" dur="1" fill="hold">
                                          <p:stCondLst>
                                            <p:cond delay="0"/>
                                          </p:stCondLst>
                                        </p:cTn>
                                        <p:tgtEl>
                                          <p:spTgt spid="483349"/>
                                        </p:tgtEl>
                                        <p:attrNameLst>
                                          <p:attrName>style.visibility</p:attrName>
                                        </p:attrNameLst>
                                      </p:cBhvr>
                                      <p:to>
                                        <p:strVal val="visible"/>
                                      </p:to>
                                    </p:set>
                                    <p:animEffect transition="in" filter="wipe(left)">
                                      <p:cBhvr>
                                        <p:cTn id="22" dur="500"/>
                                        <p:tgtEl>
                                          <p:spTgt spid="483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83356">
                                            <p:txEl>
                                              <p:pRg st="2" end="2"/>
                                            </p:txEl>
                                          </p:spTgt>
                                        </p:tgtEl>
                                        <p:attrNameLst>
                                          <p:attrName>style.visibility</p:attrName>
                                        </p:attrNameLst>
                                      </p:cBhvr>
                                      <p:to>
                                        <p:strVal val="visible"/>
                                      </p:to>
                                    </p:set>
                                    <p:animEffect transition="in" filter="fade">
                                      <p:cBhvr>
                                        <p:cTn id="27" dur="500"/>
                                        <p:tgtEl>
                                          <p:spTgt spid="483356">
                                            <p:txEl>
                                              <p:pRg st="2" end="2"/>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83350"/>
                                        </p:tgtEl>
                                        <p:attrNameLst>
                                          <p:attrName>style.visibility</p:attrName>
                                        </p:attrNameLst>
                                      </p:cBhvr>
                                      <p:to>
                                        <p:strVal val="visible"/>
                                      </p:to>
                                    </p:set>
                                  </p:childTnLst>
                                </p:cTn>
                              </p:par>
                              <p:par>
                                <p:cTn id="30" presetID="22" presetClass="entr" presetSubtype="8" fill="hold" nodeType="withEffect">
                                  <p:stCondLst>
                                    <p:cond delay="1000"/>
                                  </p:stCondLst>
                                  <p:childTnLst>
                                    <p:set>
                                      <p:cBhvr>
                                        <p:cTn id="31" dur="1" fill="hold">
                                          <p:stCondLst>
                                            <p:cond delay="0"/>
                                          </p:stCondLst>
                                        </p:cTn>
                                        <p:tgtEl>
                                          <p:spTgt spid="483351"/>
                                        </p:tgtEl>
                                        <p:attrNameLst>
                                          <p:attrName>style.visibility</p:attrName>
                                        </p:attrNameLst>
                                      </p:cBhvr>
                                      <p:to>
                                        <p:strVal val="visible"/>
                                      </p:to>
                                    </p:set>
                                    <p:animEffect transition="in" filter="wipe(left)">
                                      <p:cBhvr>
                                        <p:cTn id="32" dur="500"/>
                                        <p:tgtEl>
                                          <p:spTgt spid="4833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483356">
                                            <p:txEl>
                                              <p:pRg st="3" end="3"/>
                                            </p:txEl>
                                          </p:spTgt>
                                        </p:tgtEl>
                                        <p:attrNameLst>
                                          <p:attrName>style.visibility</p:attrName>
                                        </p:attrNameLst>
                                      </p:cBhvr>
                                      <p:to>
                                        <p:strVal val="visible"/>
                                      </p:to>
                                    </p:set>
                                    <p:animEffect transition="in" filter="fade">
                                      <p:cBhvr>
                                        <p:cTn id="37" dur="500"/>
                                        <p:tgtEl>
                                          <p:spTgt spid="483356">
                                            <p:txEl>
                                              <p:pRg st="3" end="3"/>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483352"/>
                                        </p:tgtEl>
                                        <p:attrNameLst>
                                          <p:attrName>style.visibility</p:attrName>
                                        </p:attrNameLst>
                                      </p:cBhvr>
                                      <p:to>
                                        <p:strVal val="visible"/>
                                      </p:to>
                                    </p:set>
                                  </p:childTnLst>
                                </p:cTn>
                              </p:par>
                              <p:par>
                                <p:cTn id="40" presetID="22" presetClass="entr" presetSubtype="8" fill="hold" nodeType="withEffect">
                                  <p:stCondLst>
                                    <p:cond delay="1000"/>
                                  </p:stCondLst>
                                  <p:childTnLst>
                                    <p:set>
                                      <p:cBhvr>
                                        <p:cTn id="41" dur="1" fill="hold">
                                          <p:stCondLst>
                                            <p:cond delay="0"/>
                                          </p:stCondLst>
                                        </p:cTn>
                                        <p:tgtEl>
                                          <p:spTgt spid="483353"/>
                                        </p:tgtEl>
                                        <p:attrNameLst>
                                          <p:attrName>style.visibility</p:attrName>
                                        </p:attrNameLst>
                                      </p:cBhvr>
                                      <p:to>
                                        <p:strVal val="visible"/>
                                      </p:to>
                                    </p:set>
                                    <p:animEffect transition="in" filter="wipe(left)">
                                      <p:cBhvr>
                                        <p:cTn id="42" dur="500"/>
                                        <p:tgtEl>
                                          <p:spTgt spid="4833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83356">
                                            <p:txEl>
                                              <p:pRg st="4" end="4"/>
                                            </p:txEl>
                                          </p:spTgt>
                                        </p:tgtEl>
                                        <p:attrNameLst>
                                          <p:attrName>style.visibility</p:attrName>
                                        </p:attrNameLst>
                                      </p:cBhvr>
                                      <p:to>
                                        <p:strVal val="visible"/>
                                      </p:to>
                                    </p:set>
                                    <p:animEffect transition="in" filter="fade">
                                      <p:cBhvr>
                                        <p:cTn id="47" dur="500"/>
                                        <p:tgtEl>
                                          <p:spTgt spid="483356">
                                            <p:txEl>
                                              <p:pRg st="4" end="4"/>
                                            </p:txEl>
                                          </p:spTgt>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483354"/>
                                        </p:tgtEl>
                                        <p:attrNameLst>
                                          <p:attrName>style.visibility</p:attrName>
                                        </p:attrNameLst>
                                      </p:cBhvr>
                                      <p:to>
                                        <p:strVal val="visible"/>
                                      </p:to>
                                    </p:set>
                                  </p:childTnLst>
                                </p:cTn>
                              </p:par>
                              <p:par>
                                <p:cTn id="50" presetID="22" presetClass="entr" presetSubtype="8" fill="hold" nodeType="withEffect">
                                  <p:stCondLst>
                                    <p:cond delay="1000"/>
                                  </p:stCondLst>
                                  <p:childTnLst>
                                    <p:set>
                                      <p:cBhvr>
                                        <p:cTn id="51" dur="1" fill="hold">
                                          <p:stCondLst>
                                            <p:cond delay="0"/>
                                          </p:stCondLst>
                                        </p:cTn>
                                        <p:tgtEl>
                                          <p:spTgt spid="483355"/>
                                        </p:tgtEl>
                                        <p:attrNameLst>
                                          <p:attrName>style.visibility</p:attrName>
                                        </p:attrNameLst>
                                      </p:cBhvr>
                                      <p:to>
                                        <p:strVal val="visible"/>
                                      </p:to>
                                    </p:set>
                                    <p:animEffect transition="in" filter="wipe(left)">
                                      <p:cBhvr>
                                        <p:cTn id="52" dur="500"/>
                                        <p:tgtEl>
                                          <p:spTgt spid="483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46" grpId="0" animBg="1"/>
      <p:bldP spid="483348" grpId="0" animBg="1"/>
      <p:bldP spid="483350" grpId="0" animBg="1"/>
      <p:bldP spid="483352" grpId="0" animBg="1"/>
      <p:bldP spid="4833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Age Discrimination and Generational Diversity</a:t>
            </a:r>
          </a:p>
        </p:txBody>
      </p:sp>
      <p:sp>
        <p:nvSpPr>
          <p:cNvPr id="532483" name="Rectangle 3"/>
          <p:cNvSpPr>
            <a:spLocks noGrp="1" noChangeArrowheads="1"/>
          </p:cNvSpPr>
          <p:nvPr>
            <p:ph type="body" idx="1"/>
          </p:nvPr>
        </p:nvSpPr>
        <p:spPr>
          <a:xfrm>
            <a:off x="1009650" y="2057400"/>
            <a:ext cx="3767138" cy="4191000"/>
          </a:xfrm>
        </p:spPr>
        <p:txBody>
          <a:bodyPr/>
          <a:lstStyle/>
          <a:p>
            <a:pPr marL="277813" indent="-277813" eaLnBrk="1" hangingPunct="1">
              <a:spcBef>
                <a:spcPct val="30000"/>
              </a:spcBef>
              <a:buFont typeface="Times" pitchFamily="18" charset="0"/>
              <a:buChar char="•"/>
            </a:pPr>
            <a:r>
              <a:rPr lang="en-US" altLang="en-US" sz="2500"/>
              <a:t>Illegal to discriminate against employees </a:t>
            </a:r>
            <a:r>
              <a:rPr lang="en-US" altLang="en-US" sz="2500">
                <a:solidFill>
                  <a:srgbClr val="FF00FF"/>
                </a:solidFill>
              </a:rPr>
              <a:t/>
            </a:r>
            <a:br>
              <a:rPr lang="en-US" altLang="en-US" sz="2500">
                <a:solidFill>
                  <a:srgbClr val="FF00FF"/>
                </a:solidFill>
              </a:rPr>
            </a:br>
            <a:r>
              <a:rPr lang="en-US" altLang="en-US" sz="2500"/>
              <a:t>40 or older</a:t>
            </a:r>
          </a:p>
          <a:p>
            <a:pPr marL="277813" indent="-277813" eaLnBrk="1" hangingPunct="1">
              <a:spcBef>
                <a:spcPct val="30000"/>
              </a:spcBef>
              <a:buFont typeface="Times" pitchFamily="18" charset="0"/>
              <a:buChar char="•"/>
            </a:pPr>
            <a:r>
              <a:rPr lang="en-US" altLang="en-US" sz="2500"/>
              <a:t>Older employees have the same rights as younger workers</a:t>
            </a:r>
          </a:p>
          <a:p>
            <a:pPr marL="277813" indent="-277813" eaLnBrk="1" hangingPunct="1">
              <a:spcBef>
                <a:spcPct val="30000"/>
              </a:spcBef>
              <a:buFont typeface="Times" pitchFamily="18" charset="0"/>
              <a:buChar char="•"/>
            </a:pPr>
            <a:r>
              <a:rPr lang="en-US" altLang="en-US" sz="2500"/>
              <a:t>Avoid marginalizing or making assumptions </a:t>
            </a:r>
          </a:p>
          <a:p>
            <a:pPr marL="277813" indent="-277813" eaLnBrk="1" hangingPunct="1">
              <a:spcBef>
                <a:spcPct val="30000"/>
              </a:spcBef>
              <a:buFont typeface="Times" pitchFamily="18" charset="0"/>
              <a:buChar char="•"/>
            </a:pPr>
            <a:r>
              <a:rPr lang="en-US" altLang="en-US" sz="2500"/>
              <a:t>Make employment decisions objectively</a:t>
            </a:r>
          </a:p>
        </p:txBody>
      </p:sp>
      <p:pic>
        <p:nvPicPr>
          <p:cNvPr id="47108" name="Picture 4" descr="job application hand pen"/>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803775" y="2144713"/>
            <a:ext cx="3648075" cy="3657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Effect transition="in" filter="fade">
                                      <p:cBhvr>
                                        <p:cTn id="7" dur="500"/>
                                        <p:tgtEl>
                                          <p:spTgt spid="532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483">
                                            <p:txEl>
                                              <p:pRg st="1" end="1"/>
                                            </p:txEl>
                                          </p:spTgt>
                                        </p:tgtEl>
                                        <p:attrNameLst>
                                          <p:attrName>style.visibility</p:attrName>
                                        </p:attrNameLst>
                                      </p:cBhvr>
                                      <p:to>
                                        <p:strVal val="visible"/>
                                      </p:to>
                                    </p:set>
                                    <p:animEffect transition="in" filter="fade">
                                      <p:cBhvr>
                                        <p:cTn id="12" dur="500"/>
                                        <p:tgtEl>
                                          <p:spTgt spid="532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2483">
                                            <p:txEl>
                                              <p:pRg st="2" end="2"/>
                                            </p:txEl>
                                          </p:spTgt>
                                        </p:tgtEl>
                                        <p:attrNameLst>
                                          <p:attrName>style.visibility</p:attrName>
                                        </p:attrNameLst>
                                      </p:cBhvr>
                                      <p:to>
                                        <p:strVal val="visible"/>
                                      </p:to>
                                    </p:set>
                                    <p:animEffect transition="in" filter="fade">
                                      <p:cBhvr>
                                        <p:cTn id="17" dur="500"/>
                                        <p:tgtEl>
                                          <p:spTgt spid="532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2483">
                                            <p:txEl>
                                              <p:pRg st="3" end="3"/>
                                            </p:txEl>
                                          </p:spTgt>
                                        </p:tgtEl>
                                        <p:attrNameLst>
                                          <p:attrName>style.visibility</p:attrName>
                                        </p:attrNameLst>
                                      </p:cBhvr>
                                      <p:to>
                                        <p:strVal val="visible"/>
                                      </p:to>
                                    </p:set>
                                    <p:animEffect transition="in" filter="fade">
                                      <p:cBhvr>
                                        <p:cTn id="22" dur="500"/>
                                        <p:tgtEl>
                                          <p:spTgt spid="532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0" y="-12700"/>
            <a:ext cx="9144000" cy="796925"/>
          </a:xfrm>
          <a:prstGeom prst="rect">
            <a:avLst/>
          </a:prstGeom>
          <a:gradFill rotWithShape="1">
            <a:gsLst>
              <a:gs pos="0">
                <a:srgbClr val="AC030D">
                  <a:alpha val="90999"/>
                </a:srgbClr>
              </a:gs>
              <a:gs pos="100000">
                <a:srgbClr val="AC030D">
                  <a:alpha val="4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49155" name="Picture 4" descr="woman paper cup phone 200339578-00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8409" r="16615" b="536"/>
          <a:stretch>
            <a:fillRect/>
          </a:stretch>
        </p:blipFill>
        <p:spPr bwMode="auto">
          <a:xfrm>
            <a:off x="-4763" y="782638"/>
            <a:ext cx="9148763"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title"/>
          </p:nvPr>
        </p:nvSpPr>
        <p:spPr bwMode="auto">
          <a:xfrm>
            <a:off x="0" y="28575"/>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a:t>Communication</a:t>
            </a:r>
          </a:p>
        </p:txBody>
      </p:sp>
      <p:sp>
        <p:nvSpPr>
          <p:cNvPr id="534531" name="Rectangle 3"/>
          <p:cNvSpPr>
            <a:spLocks noGrp="1" noChangeArrowheads="1"/>
          </p:cNvSpPr>
          <p:nvPr>
            <p:ph type="body" idx="1"/>
          </p:nvPr>
        </p:nvSpPr>
        <p:spPr bwMode="auto">
          <a:xfrm>
            <a:off x="4330700" y="1087438"/>
            <a:ext cx="4359275" cy="183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231775" indent="-231775" eaLnBrk="1" hangingPunct="1">
              <a:spcBef>
                <a:spcPct val="35000"/>
              </a:spcBef>
              <a:buClr>
                <a:srgbClr val="990000"/>
              </a:buClr>
            </a:pPr>
            <a:r>
              <a:rPr lang="en-US" altLang="en-US" sz="2600"/>
              <a:t>Communicate with all employees regularly</a:t>
            </a:r>
          </a:p>
          <a:p>
            <a:pPr marL="231775" indent="-231775" eaLnBrk="1" hangingPunct="1">
              <a:spcBef>
                <a:spcPct val="35000"/>
              </a:spcBef>
              <a:buClr>
                <a:srgbClr val="990000"/>
              </a:buClr>
            </a:pPr>
            <a:r>
              <a:rPr lang="en-US" altLang="en-US" sz="2600"/>
              <a:t>Understand generational differences</a:t>
            </a:r>
          </a:p>
        </p:txBody>
      </p:sp>
      <p:sp>
        <p:nvSpPr>
          <p:cNvPr id="534535" name="Text Box 7"/>
          <p:cNvSpPr txBox="1">
            <a:spLocks noChangeArrowheads="1"/>
          </p:cNvSpPr>
          <p:nvPr/>
        </p:nvSpPr>
        <p:spPr bwMode="auto">
          <a:xfrm>
            <a:off x="5397500" y="2908300"/>
            <a:ext cx="357028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35000"/>
              </a:spcBef>
              <a:buClr>
                <a:srgbClr val="990000"/>
              </a:buClr>
              <a:buSzPct val="115000"/>
              <a:buFontTx/>
              <a:buChar char="•"/>
            </a:pPr>
            <a:r>
              <a:rPr lang="en-US" altLang="en-US" sz="2600">
                <a:latin typeface="Arial" panose="020B0604020202020204" pitchFamily="34" charset="0"/>
              </a:rPr>
              <a:t>Use language and references you know</a:t>
            </a:r>
          </a:p>
          <a:p>
            <a:pPr eaLnBrk="1" hangingPunct="1">
              <a:lnSpc>
                <a:spcPct val="90000"/>
              </a:lnSpc>
              <a:spcBef>
                <a:spcPct val="35000"/>
              </a:spcBef>
              <a:buClr>
                <a:srgbClr val="990000"/>
              </a:buClr>
              <a:buSzPct val="115000"/>
              <a:buFontTx/>
              <a:buChar char="•"/>
            </a:pPr>
            <a:r>
              <a:rPr lang="en-US" altLang="en-US" sz="2600">
                <a:latin typeface="Arial" panose="020B0604020202020204" pitchFamily="34" charset="0"/>
              </a:rPr>
              <a:t>Listen carefully</a:t>
            </a:r>
          </a:p>
          <a:p>
            <a:pPr eaLnBrk="1" hangingPunct="1">
              <a:lnSpc>
                <a:spcPct val="90000"/>
              </a:lnSpc>
              <a:spcBef>
                <a:spcPct val="35000"/>
              </a:spcBef>
              <a:buClr>
                <a:srgbClr val="990000"/>
              </a:buClr>
              <a:buSzPct val="115000"/>
              <a:buFontTx/>
              <a:buChar char="•"/>
            </a:pPr>
            <a:r>
              <a:rPr lang="en-US" altLang="en-US" sz="2600">
                <a:latin typeface="Arial" panose="020B0604020202020204" pitchFamily="34" charset="0"/>
              </a:rPr>
              <a:t>Help employees communicate with one another </a:t>
            </a:r>
          </a:p>
          <a:p>
            <a:endParaRPr lang="en-US" altLang="en-US"/>
          </a:p>
        </p:txBody>
      </p:sp>
      <p:sp>
        <p:nvSpPr>
          <p:cNvPr id="8" name="Text Box 7"/>
          <p:cNvSpPr txBox="1">
            <a:spLocks noChangeArrowheads="1"/>
          </p:cNvSpPr>
          <p:nvPr/>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animEffect transition="in" filter="fade">
                                      <p:cBhvr>
                                        <p:cTn id="7" dur="500"/>
                                        <p:tgtEl>
                                          <p:spTgt spid="534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4531">
                                            <p:txEl>
                                              <p:pRg st="1" end="1"/>
                                            </p:txEl>
                                          </p:spTgt>
                                        </p:tgtEl>
                                        <p:attrNameLst>
                                          <p:attrName>style.visibility</p:attrName>
                                        </p:attrNameLst>
                                      </p:cBhvr>
                                      <p:to>
                                        <p:strVal val="visible"/>
                                      </p:to>
                                    </p:set>
                                    <p:animEffect transition="in" filter="fade">
                                      <p:cBhvr>
                                        <p:cTn id="12" dur="500"/>
                                        <p:tgtEl>
                                          <p:spTgt spid="534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4535">
                                            <p:txEl>
                                              <p:pRg st="0" end="0"/>
                                            </p:txEl>
                                          </p:spTgt>
                                        </p:tgtEl>
                                        <p:attrNameLst>
                                          <p:attrName>style.visibility</p:attrName>
                                        </p:attrNameLst>
                                      </p:cBhvr>
                                      <p:to>
                                        <p:strVal val="visible"/>
                                      </p:to>
                                    </p:set>
                                    <p:animEffect transition="in" filter="fade">
                                      <p:cBhvr>
                                        <p:cTn id="17" dur="500"/>
                                        <p:tgtEl>
                                          <p:spTgt spid="53453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4535">
                                            <p:txEl>
                                              <p:pRg st="1" end="1"/>
                                            </p:txEl>
                                          </p:spTgt>
                                        </p:tgtEl>
                                        <p:attrNameLst>
                                          <p:attrName>style.visibility</p:attrName>
                                        </p:attrNameLst>
                                      </p:cBhvr>
                                      <p:to>
                                        <p:strVal val="visible"/>
                                      </p:to>
                                    </p:set>
                                    <p:animEffect transition="in" filter="fade">
                                      <p:cBhvr>
                                        <p:cTn id="22" dur="500"/>
                                        <p:tgtEl>
                                          <p:spTgt spid="53453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34535">
                                            <p:txEl>
                                              <p:pRg st="2" end="2"/>
                                            </p:txEl>
                                          </p:spTgt>
                                        </p:tgtEl>
                                        <p:attrNameLst>
                                          <p:attrName>style.visibility</p:attrName>
                                        </p:attrNameLst>
                                      </p:cBhvr>
                                      <p:to>
                                        <p:strVal val="visible"/>
                                      </p:to>
                                    </p:set>
                                    <p:animEffect transition="in" filter="fade">
                                      <p:cBhvr>
                                        <p:cTn id="27" dur="500"/>
                                        <p:tgtEl>
                                          <p:spTgt spid="5345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3" name="Picture 3" descr="couple silo man woman lg 00001659"/>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r="35468" b="23041"/>
          <a:stretch>
            <a:fillRect/>
          </a:stretch>
        </p:blipFill>
        <p:spPr bwMode="auto">
          <a:xfrm>
            <a:off x="3590925" y="244475"/>
            <a:ext cx="556895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29" name="AutoShape 9"/>
          <p:cNvSpPr>
            <a:spLocks noChangeArrowheads="1"/>
          </p:cNvSpPr>
          <p:nvPr/>
        </p:nvSpPr>
        <p:spPr bwMode="auto">
          <a:xfrm>
            <a:off x="4624388" y="1919288"/>
            <a:ext cx="3754437" cy="2282825"/>
          </a:xfrm>
          <a:prstGeom prst="wedgeEllipseCallout">
            <a:avLst>
              <a:gd name="adj1" fmla="val -76343"/>
              <a:gd name="adj2" fmla="val -53546"/>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a:solidFill>
                <a:srgbClr val="FFFFFF"/>
              </a:solidFill>
              <a:latin typeface="Tahoma" panose="020B0604030504040204" pitchFamily="34" charset="0"/>
            </a:endParaRPr>
          </a:p>
          <a:p>
            <a:pPr algn="ctr" eaLnBrk="1" hangingPunct="1">
              <a:spcBef>
                <a:spcPct val="0"/>
              </a:spcBef>
              <a:buFontTx/>
              <a:buNone/>
            </a:pPr>
            <a:r>
              <a:rPr lang="en-US" altLang="en-US">
                <a:solidFill>
                  <a:srgbClr val="FFFFFF"/>
                </a:solidFill>
                <a:latin typeface="Tahoma" panose="020B0604030504040204" pitchFamily="34" charset="0"/>
              </a:rPr>
              <a:t>How am I doing?”</a:t>
            </a:r>
          </a:p>
        </p:txBody>
      </p:sp>
      <p:pic>
        <p:nvPicPr>
          <p:cNvPr id="619525" name="Picture 5" descr="70-yr old woman Matures 1698"/>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b="40718"/>
          <a:stretch>
            <a:fillRect/>
          </a:stretch>
        </p:blipFill>
        <p:spPr bwMode="auto">
          <a:xfrm>
            <a:off x="-123825" y="144463"/>
            <a:ext cx="4443413"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33" name="AutoShape 13"/>
          <p:cNvSpPr>
            <a:spLocks noChangeArrowheads="1"/>
          </p:cNvSpPr>
          <p:nvPr/>
        </p:nvSpPr>
        <p:spPr bwMode="auto">
          <a:xfrm flipH="1">
            <a:off x="981075" y="1347788"/>
            <a:ext cx="3754438" cy="2413000"/>
          </a:xfrm>
          <a:prstGeom prst="wedgeEllipseCallout">
            <a:avLst>
              <a:gd name="adj1" fmla="val -89708"/>
              <a:gd name="adj2" fmla="val 9079"/>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900">
              <a:solidFill>
                <a:srgbClr val="FFFFFF"/>
              </a:solidFill>
              <a:latin typeface="Tahoma" panose="020B0604030504040204" pitchFamily="34" charset="0"/>
            </a:endParaRPr>
          </a:p>
          <a:p>
            <a:pPr algn="ctr" eaLnBrk="1" hangingPunct="1">
              <a:spcBef>
                <a:spcPct val="0"/>
              </a:spcBef>
              <a:buFontTx/>
              <a:buNone/>
            </a:pPr>
            <a:r>
              <a:rPr lang="en-US" altLang="en-US">
                <a:solidFill>
                  <a:srgbClr val="FFFFFF"/>
                </a:solidFill>
                <a:latin typeface="Tahoma" panose="020B0604030504040204" pitchFamily="34" charset="0"/>
              </a:rPr>
              <a:t>“I need lots and right away”</a:t>
            </a:r>
          </a:p>
        </p:txBody>
      </p:sp>
      <p:pic>
        <p:nvPicPr>
          <p:cNvPr id="619531" name="Picture 11" descr="Millennial teenager mp3 ipod earbuds"/>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r="19354" b="4942"/>
          <a:stretch>
            <a:fillRect/>
          </a:stretch>
        </p:blipFill>
        <p:spPr bwMode="auto">
          <a:xfrm>
            <a:off x="3890963" y="517525"/>
            <a:ext cx="526573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522" name="Picture 2" descr="black woman 20's lg 1713"/>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b="3665"/>
          <a:stretch>
            <a:fillRect/>
          </a:stretch>
        </p:blipFill>
        <p:spPr bwMode="auto">
          <a:xfrm>
            <a:off x="512763" y="144463"/>
            <a:ext cx="4048125"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528" name="AutoShape 8"/>
          <p:cNvSpPr>
            <a:spLocks noChangeArrowheads="1"/>
          </p:cNvSpPr>
          <p:nvPr/>
        </p:nvSpPr>
        <p:spPr bwMode="auto">
          <a:xfrm flipH="1">
            <a:off x="273050" y="2486025"/>
            <a:ext cx="3754438" cy="2282825"/>
          </a:xfrm>
          <a:prstGeom prst="wedgeEllipseCallout">
            <a:avLst>
              <a:gd name="adj1" fmla="val -56769"/>
              <a:gd name="adj2" fmla="val -42074"/>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900">
              <a:solidFill>
                <a:srgbClr val="FFFFFF"/>
              </a:solidFill>
              <a:latin typeface="Tahoma" panose="020B0604030504040204" pitchFamily="34" charset="0"/>
            </a:endParaRPr>
          </a:p>
          <a:p>
            <a:pPr algn="ctr" eaLnBrk="1" hangingPunct="1">
              <a:spcBef>
                <a:spcPct val="0"/>
              </a:spcBef>
              <a:buFontTx/>
              <a:buNone/>
            </a:pPr>
            <a:r>
              <a:rPr lang="en-US" altLang="en-US">
                <a:solidFill>
                  <a:srgbClr val="FFFFFF"/>
                </a:solidFill>
                <a:latin typeface="Tahoma" panose="020B0604030504040204" pitchFamily="34" charset="0"/>
              </a:rPr>
              <a:t>“A couple of times a year’s good”</a:t>
            </a:r>
          </a:p>
        </p:txBody>
      </p:sp>
      <p:sp>
        <p:nvSpPr>
          <p:cNvPr id="619524" name="AutoShape 4"/>
          <p:cNvSpPr>
            <a:spLocks noChangeArrowheads="1"/>
          </p:cNvSpPr>
          <p:nvPr/>
        </p:nvSpPr>
        <p:spPr bwMode="auto">
          <a:xfrm>
            <a:off x="4524375" y="1801813"/>
            <a:ext cx="3754438" cy="2282825"/>
          </a:xfrm>
          <a:prstGeom prst="wedgeEllipseCallout">
            <a:avLst>
              <a:gd name="adj1" fmla="val -77019"/>
              <a:gd name="adj2" fmla="val -39500"/>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5000"/>
              </a:spcBef>
              <a:buFontTx/>
              <a:buNone/>
            </a:pPr>
            <a:endParaRPr lang="en-US" altLang="en-US" sz="500">
              <a:solidFill>
                <a:srgbClr val="FFFFFF"/>
              </a:solidFill>
              <a:latin typeface="Tahoma" panose="020B0604030504040204" pitchFamily="34" charset="0"/>
            </a:endParaRPr>
          </a:p>
          <a:p>
            <a:pPr algn="ctr" eaLnBrk="1" hangingPunct="1">
              <a:lnSpc>
                <a:spcPct val="95000"/>
              </a:lnSpc>
              <a:spcBef>
                <a:spcPct val="55000"/>
              </a:spcBef>
              <a:buFontTx/>
              <a:buNone/>
            </a:pPr>
            <a:r>
              <a:rPr lang="en-US" altLang="en-US">
                <a:solidFill>
                  <a:srgbClr val="FFFFFF"/>
                </a:solidFill>
                <a:latin typeface="Tahoma" panose="020B0604030504040204" pitchFamily="34" charset="0"/>
              </a:rPr>
              <a:t>“What did you expect?”</a:t>
            </a:r>
            <a:endParaRPr lang="en-US" altLang="en-US" sz="2400">
              <a:latin typeface="Times New Roman" panose="02020603050405020304" pitchFamily="18" charset="0"/>
            </a:endParaRPr>
          </a:p>
        </p:txBody>
      </p:sp>
      <p:sp>
        <p:nvSpPr>
          <p:cNvPr id="619540" name="Rectangle 20"/>
          <p:cNvSpPr>
            <a:spLocks noChangeArrowheads="1"/>
          </p:cNvSpPr>
          <p:nvPr/>
        </p:nvSpPr>
        <p:spPr bwMode="auto">
          <a:xfrm>
            <a:off x="0" y="487363"/>
            <a:ext cx="9144000" cy="63611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grpSp>
        <p:nvGrpSpPr>
          <p:cNvPr id="619539" name="Group 19"/>
          <p:cNvGrpSpPr>
            <a:grpSpLocks/>
          </p:cNvGrpSpPr>
          <p:nvPr>
            <p:custDataLst>
              <p:tags r:id="rId6"/>
            </p:custDataLst>
          </p:nvPr>
        </p:nvGrpSpPr>
        <p:grpSpPr bwMode="auto">
          <a:xfrm>
            <a:off x="531813" y="144463"/>
            <a:ext cx="8643937" cy="6716712"/>
            <a:chOff x="419" y="187"/>
            <a:chExt cx="5445" cy="4231"/>
          </a:xfrm>
        </p:grpSpPr>
        <p:pic>
          <p:nvPicPr>
            <p:cNvPr id="51214" name="Picture 17" descr="black woman 20's lg 1713"/>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b="3665"/>
            <a:stretch>
              <a:fillRect/>
            </a:stretch>
          </p:blipFill>
          <p:spPr bwMode="auto">
            <a:xfrm>
              <a:off x="419" y="187"/>
              <a:ext cx="2550" cy="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8" descr="Millennial teenager mp3 ipod earbuds"/>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r="19354" b="4942"/>
            <a:stretch>
              <a:fillRect/>
            </a:stretch>
          </p:blipFill>
          <p:spPr bwMode="auto">
            <a:xfrm>
              <a:off x="2547" y="422"/>
              <a:ext cx="3317" cy="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12" name="Rectangle 6"/>
          <p:cNvSpPr>
            <a:spLocks noGrp="1" noChangeArrowheads="1"/>
          </p:cNvSpPr>
          <p:nvPr>
            <p:ph type="title"/>
          </p:nvPr>
        </p:nvSpPr>
        <p:spPr>
          <a:xfrm>
            <a:off x="647700" y="274638"/>
            <a:ext cx="8229600" cy="1143000"/>
          </a:xfrm>
        </p:spPr>
        <p:txBody>
          <a:bodyPr/>
          <a:lstStyle/>
          <a:p>
            <a:pPr eaLnBrk="1" hangingPunct="1"/>
            <a:r>
              <a:rPr lang="en-US" altLang="en-US" b="1"/>
              <a:t>Feedback</a:t>
            </a:r>
          </a:p>
        </p:txBody>
      </p:sp>
      <p:sp>
        <p:nvSpPr>
          <p:cNvPr id="17" name="Text Box 7"/>
          <p:cNvSpPr txBox="1">
            <a:spLocks noChangeArrowheads="1"/>
          </p:cNvSpPr>
          <p:nvPr/>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chemeClr val="bg1"/>
                </a:solidFill>
                <a:latin typeface="Arial"/>
                <a:ea typeface="ＭＳ Ｐゴシック" pitchFamily="34" charset="-128"/>
              </a:rPr>
              <a:t>© BLR</a:t>
            </a:r>
            <a:r>
              <a:rPr lang="en-US" sz="800" baseline="30000" dirty="0">
                <a:solidFill>
                  <a:schemeClr val="bg1"/>
                </a:solidFill>
                <a:latin typeface="Arial"/>
                <a:ea typeface="ＭＳ Ｐゴシック" pitchFamily="34" charset="-128"/>
              </a:rPr>
              <a:t>®</a:t>
            </a:r>
            <a:r>
              <a:rPr lang="en-US" sz="800" dirty="0">
                <a:solidFill>
                  <a:schemeClr val="bg1"/>
                </a:solidFill>
                <a:latin typeface="Arial"/>
                <a:ea typeface="ＭＳ Ｐゴシック" pitchFamily="34" charset="-128"/>
              </a:rPr>
              <a:t>—Business &amp; Legal Resources 1501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1953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1954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9525"/>
                                        </p:tgtEl>
                                        <p:attrNameLst>
                                          <p:attrName>style.visibility</p:attrName>
                                        </p:attrNameLst>
                                      </p:cBhvr>
                                      <p:to>
                                        <p:strVal val="visible"/>
                                      </p:to>
                                    </p:set>
                                    <p:animEffect transition="in" filter="fade">
                                      <p:cBhvr>
                                        <p:cTn id="13" dur="500"/>
                                        <p:tgtEl>
                                          <p:spTgt spid="619525"/>
                                        </p:tgtEl>
                                      </p:cBhvr>
                                    </p:animEffect>
                                  </p:childTnLst>
                                </p:cTn>
                              </p:par>
                              <p:par>
                                <p:cTn id="14" presetID="53" presetClass="entr" presetSubtype="0" fill="hold" grpId="0" nodeType="withEffect">
                                  <p:stCondLst>
                                    <p:cond delay="400"/>
                                  </p:stCondLst>
                                  <p:childTnLst>
                                    <p:set>
                                      <p:cBhvr>
                                        <p:cTn id="15" dur="1" fill="hold">
                                          <p:stCondLst>
                                            <p:cond delay="0"/>
                                          </p:stCondLst>
                                        </p:cTn>
                                        <p:tgtEl>
                                          <p:spTgt spid="619524"/>
                                        </p:tgtEl>
                                        <p:attrNameLst>
                                          <p:attrName>style.visibility</p:attrName>
                                        </p:attrNameLst>
                                      </p:cBhvr>
                                      <p:to>
                                        <p:strVal val="visible"/>
                                      </p:to>
                                    </p:set>
                                    <p:anim calcmode="lin" valueType="num">
                                      <p:cBhvr>
                                        <p:cTn id="16" dur="1000" fill="hold"/>
                                        <p:tgtEl>
                                          <p:spTgt spid="619524"/>
                                        </p:tgtEl>
                                        <p:attrNameLst>
                                          <p:attrName>ppt_w</p:attrName>
                                        </p:attrNameLst>
                                      </p:cBhvr>
                                      <p:tavLst>
                                        <p:tav tm="0">
                                          <p:val>
                                            <p:fltVal val="0"/>
                                          </p:val>
                                        </p:tav>
                                        <p:tav tm="100000">
                                          <p:val>
                                            <p:strVal val="#ppt_w"/>
                                          </p:val>
                                        </p:tav>
                                      </p:tavLst>
                                    </p:anim>
                                    <p:anim calcmode="lin" valueType="num">
                                      <p:cBhvr>
                                        <p:cTn id="17" dur="1000" fill="hold"/>
                                        <p:tgtEl>
                                          <p:spTgt spid="619524"/>
                                        </p:tgtEl>
                                        <p:attrNameLst>
                                          <p:attrName>ppt_h</p:attrName>
                                        </p:attrNameLst>
                                      </p:cBhvr>
                                      <p:tavLst>
                                        <p:tav tm="0">
                                          <p:val>
                                            <p:fltVal val="0"/>
                                          </p:val>
                                        </p:tav>
                                        <p:tav tm="100000">
                                          <p:val>
                                            <p:strVal val="#ppt_h"/>
                                          </p:val>
                                        </p:tav>
                                      </p:tavLst>
                                    </p:anim>
                                    <p:animEffect transition="in" filter="fade">
                                      <p:cBhvr>
                                        <p:cTn id="18" dur="1000"/>
                                        <p:tgtEl>
                                          <p:spTgt spid="6195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19523"/>
                                        </p:tgtEl>
                                        <p:attrNameLst>
                                          <p:attrName>style.visibility</p:attrName>
                                        </p:attrNameLst>
                                      </p:cBhvr>
                                      <p:to>
                                        <p:strVal val="visible"/>
                                      </p:to>
                                    </p:set>
                                    <p:animEffect transition="in" filter="fade">
                                      <p:cBhvr>
                                        <p:cTn id="23" dur="500"/>
                                        <p:tgtEl>
                                          <p:spTgt spid="619523"/>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619524"/>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619525"/>
                                        </p:tgtEl>
                                        <p:attrNameLst>
                                          <p:attrName>style.visibility</p:attrName>
                                        </p:attrNameLst>
                                      </p:cBhvr>
                                      <p:to>
                                        <p:strVal val="hidden"/>
                                      </p:to>
                                    </p:set>
                                  </p:childTnLst>
                                </p:cTn>
                              </p:par>
                              <p:par>
                                <p:cTn id="28" presetID="53" presetClass="entr" presetSubtype="0" fill="hold" grpId="0" nodeType="withEffect">
                                  <p:stCondLst>
                                    <p:cond delay="400"/>
                                  </p:stCondLst>
                                  <p:childTnLst>
                                    <p:set>
                                      <p:cBhvr>
                                        <p:cTn id="29" dur="1" fill="hold">
                                          <p:stCondLst>
                                            <p:cond delay="0"/>
                                          </p:stCondLst>
                                        </p:cTn>
                                        <p:tgtEl>
                                          <p:spTgt spid="619528"/>
                                        </p:tgtEl>
                                        <p:attrNameLst>
                                          <p:attrName>style.visibility</p:attrName>
                                        </p:attrNameLst>
                                      </p:cBhvr>
                                      <p:to>
                                        <p:strVal val="visible"/>
                                      </p:to>
                                    </p:set>
                                    <p:anim calcmode="lin" valueType="num">
                                      <p:cBhvr>
                                        <p:cTn id="30" dur="1000" fill="hold"/>
                                        <p:tgtEl>
                                          <p:spTgt spid="619528"/>
                                        </p:tgtEl>
                                        <p:attrNameLst>
                                          <p:attrName>ppt_w</p:attrName>
                                        </p:attrNameLst>
                                      </p:cBhvr>
                                      <p:tavLst>
                                        <p:tav tm="0">
                                          <p:val>
                                            <p:fltVal val="0"/>
                                          </p:val>
                                        </p:tav>
                                        <p:tav tm="100000">
                                          <p:val>
                                            <p:strVal val="#ppt_w"/>
                                          </p:val>
                                        </p:tav>
                                      </p:tavLst>
                                    </p:anim>
                                    <p:anim calcmode="lin" valueType="num">
                                      <p:cBhvr>
                                        <p:cTn id="31" dur="1000" fill="hold"/>
                                        <p:tgtEl>
                                          <p:spTgt spid="619528"/>
                                        </p:tgtEl>
                                        <p:attrNameLst>
                                          <p:attrName>ppt_h</p:attrName>
                                        </p:attrNameLst>
                                      </p:cBhvr>
                                      <p:tavLst>
                                        <p:tav tm="0">
                                          <p:val>
                                            <p:fltVal val="0"/>
                                          </p:val>
                                        </p:tav>
                                        <p:tav tm="100000">
                                          <p:val>
                                            <p:strVal val="#ppt_h"/>
                                          </p:val>
                                        </p:tav>
                                      </p:tavLst>
                                    </p:anim>
                                    <p:animEffect transition="in" filter="fade">
                                      <p:cBhvr>
                                        <p:cTn id="32" dur="1000"/>
                                        <p:tgtEl>
                                          <p:spTgt spid="6195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9522"/>
                                        </p:tgtEl>
                                        <p:attrNameLst>
                                          <p:attrName>style.visibility</p:attrName>
                                        </p:attrNameLst>
                                      </p:cBhvr>
                                      <p:to>
                                        <p:strVal val="visible"/>
                                      </p:to>
                                    </p:set>
                                    <p:animEffect transition="in" filter="fade">
                                      <p:cBhvr>
                                        <p:cTn id="37" dur="500"/>
                                        <p:tgtEl>
                                          <p:spTgt spid="619522"/>
                                        </p:tgtEl>
                                      </p:cBhvr>
                                    </p:animEffect>
                                  </p:childTnLst>
                                </p:cTn>
                              </p:par>
                              <p:par>
                                <p:cTn id="38" presetID="1" presetClass="exit" presetSubtype="0" fill="hold" nodeType="withEffect">
                                  <p:stCondLst>
                                    <p:cond delay="0"/>
                                  </p:stCondLst>
                                  <p:childTnLst>
                                    <p:set>
                                      <p:cBhvr>
                                        <p:cTn id="39" dur="1" fill="hold">
                                          <p:stCondLst>
                                            <p:cond delay="0"/>
                                          </p:stCondLst>
                                        </p:cTn>
                                        <p:tgtEl>
                                          <p:spTgt spid="619523"/>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619528"/>
                                        </p:tgtEl>
                                        <p:attrNameLst>
                                          <p:attrName>style.visibility</p:attrName>
                                        </p:attrNameLst>
                                      </p:cBhvr>
                                      <p:to>
                                        <p:strVal val="hidden"/>
                                      </p:to>
                                    </p:set>
                                  </p:childTnLst>
                                </p:cTn>
                              </p:par>
                              <p:par>
                                <p:cTn id="42" presetID="53" presetClass="entr" presetSubtype="0" fill="hold" grpId="0" nodeType="withEffect">
                                  <p:stCondLst>
                                    <p:cond delay="400"/>
                                  </p:stCondLst>
                                  <p:childTnLst>
                                    <p:set>
                                      <p:cBhvr>
                                        <p:cTn id="43" dur="1" fill="hold">
                                          <p:stCondLst>
                                            <p:cond delay="0"/>
                                          </p:stCondLst>
                                        </p:cTn>
                                        <p:tgtEl>
                                          <p:spTgt spid="619529"/>
                                        </p:tgtEl>
                                        <p:attrNameLst>
                                          <p:attrName>style.visibility</p:attrName>
                                        </p:attrNameLst>
                                      </p:cBhvr>
                                      <p:to>
                                        <p:strVal val="visible"/>
                                      </p:to>
                                    </p:set>
                                    <p:anim calcmode="lin" valueType="num">
                                      <p:cBhvr>
                                        <p:cTn id="44" dur="1000" fill="hold"/>
                                        <p:tgtEl>
                                          <p:spTgt spid="619529"/>
                                        </p:tgtEl>
                                        <p:attrNameLst>
                                          <p:attrName>ppt_w</p:attrName>
                                        </p:attrNameLst>
                                      </p:cBhvr>
                                      <p:tavLst>
                                        <p:tav tm="0">
                                          <p:val>
                                            <p:fltVal val="0"/>
                                          </p:val>
                                        </p:tav>
                                        <p:tav tm="100000">
                                          <p:val>
                                            <p:strVal val="#ppt_w"/>
                                          </p:val>
                                        </p:tav>
                                      </p:tavLst>
                                    </p:anim>
                                    <p:anim calcmode="lin" valueType="num">
                                      <p:cBhvr>
                                        <p:cTn id="45" dur="1000" fill="hold"/>
                                        <p:tgtEl>
                                          <p:spTgt spid="619529"/>
                                        </p:tgtEl>
                                        <p:attrNameLst>
                                          <p:attrName>ppt_h</p:attrName>
                                        </p:attrNameLst>
                                      </p:cBhvr>
                                      <p:tavLst>
                                        <p:tav tm="0">
                                          <p:val>
                                            <p:fltVal val="0"/>
                                          </p:val>
                                        </p:tav>
                                        <p:tav tm="100000">
                                          <p:val>
                                            <p:strVal val="#ppt_h"/>
                                          </p:val>
                                        </p:tav>
                                      </p:tavLst>
                                    </p:anim>
                                    <p:animEffect transition="in" filter="fade">
                                      <p:cBhvr>
                                        <p:cTn id="46" dur="1000"/>
                                        <p:tgtEl>
                                          <p:spTgt spid="6195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19531"/>
                                        </p:tgtEl>
                                        <p:attrNameLst>
                                          <p:attrName>style.visibility</p:attrName>
                                        </p:attrNameLst>
                                      </p:cBhvr>
                                      <p:to>
                                        <p:strVal val="visible"/>
                                      </p:to>
                                    </p:set>
                                    <p:animEffect transition="in" filter="fade">
                                      <p:cBhvr>
                                        <p:cTn id="51" dur="500"/>
                                        <p:tgtEl>
                                          <p:spTgt spid="619531"/>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61952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619522"/>
                                        </p:tgtEl>
                                        <p:attrNameLst>
                                          <p:attrName>style.visibility</p:attrName>
                                        </p:attrNameLst>
                                      </p:cBhvr>
                                      <p:to>
                                        <p:strVal val="hidden"/>
                                      </p:to>
                                    </p:set>
                                  </p:childTnLst>
                                </p:cTn>
                              </p:par>
                              <p:par>
                                <p:cTn id="56" presetID="53" presetClass="entr" presetSubtype="0" fill="hold" grpId="0" nodeType="withEffect">
                                  <p:stCondLst>
                                    <p:cond delay="400"/>
                                  </p:stCondLst>
                                  <p:childTnLst>
                                    <p:set>
                                      <p:cBhvr>
                                        <p:cTn id="57" dur="1" fill="hold">
                                          <p:stCondLst>
                                            <p:cond delay="0"/>
                                          </p:stCondLst>
                                        </p:cTn>
                                        <p:tgtEl>
                                          <p:spTgt spid="619533"/>
                                        </p:tgtEl>
                                        <p:attrNameLst>
                                          <p:attrName>style.visibility</p:attrName>
                                        </p:attrNameLst>
                                      </p:cBhvr>
                                      <p:to>
                                        <p:strVal val="visible"/>
                                      </p:to>
                                    </p:set>
                                    <p:anim calcmode="lin" valueType="num">
                                      <p:cBhvr>
                                        <p:cTn id="58" dur="1000" fill="hold"/>
                                        <p:tgtEl>
                                          <p:spTgt spid="619533"/>
                                        </p:tgtEl>
                                        <p:attrNameLst>
                                          <p:attrName>ppt_w</p:attrName>
                                        </p:attrNameLst>
                                      </p:cBhvr>
                                      <p:tavLst>
                                        <p:tav tm="0">
                                          <p:val>
                                            <p:fltVal val="0"/>
                                          </p:val>
                                        </p:tav>
                                        <p:tav tm="100000">
                                          <p:val>
                                            <p:strVal val="#ppt_w"/>
                                          </p:val>
                                        </p:tav>
                                      </p:tavLst>
                                    </p:anim>
                                    <p:anim calcmode="lin" valueType="num">
                                      <p:cBhvr>
                                        <p:cTn id="59" dur="1000" fill="hold"/>
                                        <p:tgtEl>
                                          <p:spTgt spid="619533"/>
                                        </p:tgtEl>
                                        <p:attrNameLst>
                                          <p:attrName>ppt_h</p:attrName>
                                        </p:attrNameLst>
                                      </p:cBhvr>
                                      <p:tavLst>
                                        <p:tav tm="0">
                                          <p:val>
                                            <p:fltVal val="0"/>
                                          </p:val>
                                        </p:tav>
                                        <p:tav tm="100000">
                                          <p:val>
                                            <p:strVal val="#ppt_h"/>
                                          </p:val>
                                        </p:tav>
                                      </p:tavLst>
                                    </p:anim>
                                    <p:animEffect transition="in" filter="fade">
                                      <p:cBhvr>
                                        <p:cTn id="60" dur="1000"/>
                                        <p:tgtEl>
                                          <p:spTgt spid="619533"/>
                                        </p:tgtEl>
                                      </p:cBhvr>
                                    </p:animEffect>
                                  </p:childTnLst>
                                </p:cTn>
                              </p:par>
                              <p:par>
                                <p:cTn id="61" presetID="1" presetClass="exit" presetSubtype="0" fill="hold" nodeType="withEffect">
                                  <p:stCondLst>
                                    <p:cond delay="0"/>
                                  </p:stCondLst>
                                  <p:childTnLst>
                                    <p:set>
                                      <p:cBhvr>
                                        <p:cTn id="62" dur="1" fill="hold">
                                          <p:stCondLst>
                                            <p:cond delay="0"/>
                                          </p:stCondLst>
                                        </p:cTn>
                                        <p:tgtEl>
                                          <p:spTgt spid="619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9" grpId="0" animBg="1"/>
      <p:bldP spid="619529" grpId="1" animBg="1"/>
      <p:bldP spid="619533" grpId="0" animBg="1"/>
      <p:bldP spid="619528" grpId="0" animBg="1"/>
      <p:bldP spid="619528" grpId="1" animBg="1"/>
      <p:bldP spid="619524" grpId="0" animBg="1"/>
      <p:bldP spid="619524" grpId="1" animBg="1"/>
      <p:bldP spid="6195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8" name="Rectangle 8"/>
          <p:cNvSpPr>
            <a:spLocks noGrp="1" noChangeArrowheads="1"/>
          </p:cNvSpPr>
          <p:nvPr>
            <p:ph type="body" idx="1"/>
          </p:nvPr>
        </p:nvSpPr>
        <p:spPr/>
        <p:txBody>
          <a:bodyPr/>
          <a:lstStyle/>
          <a:p>
            <a:pPr lvl="1" eaLnBrk="1" hangingPunct="1">
              <a:spcBef>
                <a:spcPct val="35000"/>
              </a:spcBef>
            </a:pPr>
            <a:r>
              <a:rPr lang="en-US" altLang="en-US"/>
              <a:t>Morale problems and conflict</a:t>
            </a:r>
          </a:p>
          <a:p>
            <a:pPr lvl="1" eaLnBrk="1" hangingPunct="1">
              <a:spcBef>
                <a:spcPct val="35000"/>
              </a:spcBef>
            </a:pPr>
            <a:r>
              <a:rPr lang="en-US" altLang="en-US"/>
              <a:t>Higher turnover</a:t>
            </a:r>
          </a:p>
          <a:p>
            <a:pPr lvl="1" eaLnBrk="1" hangingPunct="1">
              <a:spcBef>
                <a:spcPct val="35000"/>
              </a:spcBef>
            </a:pPr>
            <a:r>
              <a:rPr lang="en-US" altLang="en-US"/>
              <a:t>Increased recruitment, hiring, and </a:t>
            </a:r>
            <a:r>
              <a:rPr lang="en-US" altLang="en-US">
                <a:solidFill>
                  <a:srgbClr val="FF00FF"/>
                </a:solidFill>
              </a:rPr>
              <a:t/>
            </a:r>
            <a:br>
              <a:rPr lang="en-US" altLang="en-US">
                <a:solidFill>
                  <a:srgbClr val="FF00FF"/>
                </a:solidFill>
              </a:rPr>
            </a:br>
            <a:r>
              <a:rPr lang="en-US" altLang="en-US"/>
              <a:t>training costs</a:t>
            </a:r>
          </a:p>
          <a:p>
            <a:pPr lvl="1" eaLnBrk="1" hangingPunct="1">
              <a:spcBef>
                <a:spcPct val="35000"/>
              </a:spcBef>
            </a:pPr>
            <a:r>
              <a:rPr lang="en-US" altLang="en-US"/>
              <a:t>More complaints and grievances</a:t>
            </a:r>
          </a:p>
          <a:p>
            <a:pPr lvl="1" eaLnBrk="1" hangingPunct="1">
              <a:spcBef>
                <a:spcPct val="35000"/>
              </a:spcBef>
            </a:pPr>
            <a:r>
              <a:rPr lang="en-US" altLang="en-US"/>
              <a:t>More disciplinary problems</a:t>
            </a:r>
          </a:p>
        </p:txBody>
      </p:sp>
      <p:sp>
        <p:nvSpPr>
          <p:cNvPr id="53251" name="Rectangle 7"/>
          <p:cNvSpPr>
            <a:spLocks noGrp="1" noChangeArrowheads="1"/>
          </p:cNvSpPr>
          <p:nvPr>
            <p:ph type="title"/>
          </p:nvPr>
        </p:nvSpPr>
        <p:spPr/>
        <p:txBody>
          <a:bodyPr/>
          <a:lstStyle/>
          <a:p>
            <a:pPr eaLnBrk="1" hangingPunct="1"/>
            <a:r>
              <a:rPr lang="en-US" altLang="en-US"/>
              <a:t>Costs of Communication Failures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8088">
                                            <p:txEl>
                                              <p:pRg st="0" end="0"/>
                                            </p:txEl>
                                          </p:spTgt>
                                        </p:tgtEl>
                                        <p:attrNameLst>
                                          <p:attrName>style.visibility</p:attrName>
                                        </p:attrNameLst>
                                      </p:cBhvr>
                                      <p:to>
                                        <p:strVal val="visible"/>
                                      </p:to>
                                    </p:set>
                                    <p:animEffect transition="in" filter="fade">
                                      <p:cBhvr>
                                        <p:cTn id="7" dur="500"/>
                                        <p:tgtEl>
                                          <p:spTgt spid="5580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8088">
                                            <p:txEl>
                                              <p:pRg st="1" end="1"/>
                                            </p:txEl>
                                          </p:spTgt>
                                        </p:tgtEl>
                                        <p:attrNameLst>
                                          <p:attrName>style.visibility</p:attrName>
                                        </p:attrNameLst>
                                      </p:cBhvr>
                                      <p:to>
                                        <p:strVal val="visible"/>
                                      </p:to>
                                    </p:set>
                                    <p:animEffect transition="in" filter="fade">
                                      <p:cBhvr>
                                        <p:cTn id="12" dur="500"/>
                                        <p:tgtEl>
                                          <p:spTgt spid="5580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58088">
                                            <p:txEl>
                                              <p:pRg st="2" end="2"/>
                                            </p:txEl>
                                          </p:spTgt>
                                        </p:tgtEl>
                                        <p:attrNameLst>
                                          <p:attrName>style.visibility</p:attrName>
                                        </p:attrNameLst>
                                      </p:cBhvr>
                                      <p:to>
                                        <p:strVal val="visible"/>
                                      </p:to>
                                    </p:set>
                                    <p:animEffect transition="in" filter="fade">
                                      <p:cBhvr>
                                        <p:cTn id="17" dur="500"/>
                                        <p:tgtEl>
                                          <p:spTgt spid="5580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58088">
                                            <p:txEl>
                                              <p:pRg st="3" end="3"/>
                                            </p:txEl>
                                          </p:spTgt>
                                        </p:tgtEl>
                                        <p:attrNameLst>
                                          <p:attrName>style.visibility</p:attrName>
                                        </p:attrNameLst>
                                      </p:cBhvr>
                                      <p:to>
                                        <p:strVal val="visible"/>
                                      </p:to>
                                    </p:set>
                                    <p:animEffect transition="in" filter="fade">
                                      <p:cBhvr>
                                        <p:cTn id="22" dur="500"/>
                                        <p:tgtEl>
                                          <p:spTgt spid="55808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58088">
                                            <p:txEl>
                                              <p:pRg st="4" end="4"/>
                                            </p:txEl>
                                          </p:spTgt>
                                        </p:tgtEl>
                                        <p:attrNameLst>
                                          <p:attrName>style.visibility</p:attrName>
                                        </p:attrNameLst>
                                      </p:cBhvr>
                                      <p:to>
                                        <p:strVal val="visible"/>
                                      </p:to>
                                    </p:set>
                                    <p:animEffect transition="in" filter="fade">
                                      <p:cBhvr>
                                        <p:cTn id="27" dur="500"/>
                                        <p:tgtEl>
                                          <p:spTgt spid="5580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t>Teamwork</a:t>
            </a:r>
          </a:p>
        </p:txBody>
      </p:sp>
      <p:sp>
        <p:nvSpPr>
          <p:cNvPr id="538627" name="Rectangle 3"/>
          <p:cNvSpPr>
            <a:spLocks noGrp="1" noChangeArrowheads="1"/>
          </p:cNvSpPr>
          <p:nvPr>
            <p:ph type="body" idx="1"/>
          </p:nvPr>
        </p:nvSpPr>
        <p:spPr>
          <a:xfrm>
            <a:off x="1066800" y="2057400"/>
            <a:ext cx="4013200" cy="4191000"/>
          </a:xfrm>
        </p:spPr>
        <p:txBody>
          <a:bodyPr/>
          <a:lstStyle/>
          <a:p>
            <a:pPr marL="277813" indent="-277813" eaLnBrk="1" hangingPunct="1">
              <a:spcBef>
                <a:spcPct val="45000"/>
              </a:spcBef>
              <a:buFont typeface="Times" pitchFamily="18" charset="0"/>
              <a:buChar char="•"/>
            </a:pPr>
            <a:r>
              <a:rPr lang="en-US" altLang="en-US" sz="2600"/>
              <a:t>Reflect generational diversity in work teams</a:t>
            </a:r>
          </a:p>
          <a:p>
            <a:pPr marL="277813" indent="-277813" eaLnBrk="1" hangingPunct="1">
              <a:spcBef>
                <a:spcPct val="45000"/>
              </a:spcBef>
              <a:buFont typeface="Times" pitchFamily="18" charset="0"/>
              <a:buChar char="•"/>
            </a:pPr>
            <a:r>
              <a:rPr lang="en-US" altLang="en-US" sz="2600"/>
              <a:t>Teach team members to value differences</a:t>
            </a:r>
          </a:p>
          <a:p>
            <a:pPr marL="277813" indent="-277813" eaLnBrk="1" hangingPunct="1">
              <a:spcBef>
                <a:spcPct val="45000"/>
              </a:spcBef>
              <a:buFont typeface="Times" pitchFamily="18" charset="0"/>
              <a:buChar char="•"/>
            </a:pPr>
            <a:r>
              <a:rPr lang="en-US" altLang="en-US" sz="2600"/>
              <a:t>Support and encourage work relationships</a:t>
            </a:r>
          </a:p>
          <a:p>
            <a:pPr marL="277813" indent="-277813" eaLnBrk="1" hangingPunct="1">
              <a:spcBef>
                <a:spcPct val="45000"/>
              </a:spcBef>
              <a:buFont typeface="Times" pitchFamily="18" charset="0"/>
              <a:buChar char="•"/>
            </a:pPr>
            <a:r>
              <a:rPr lang="en-US" altLang="en-US" sz="2600"/>
              <a:t>Teach conflict resolution methods  </a:t>
            </a:r>
          </a:p>
        </p:txBody>
      </p:sp>
      <p:pic>
        <p:nvPicPr>
          <p:cNvPr id="55300" name="Picture 4" descr="teamwork paperdolls pyramid"/>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b="6509"/>
          <a:stretch>
            <a:fillRect/>
          </a:stretch>
        </p:blipFill>
        <p:spPr bwMode="auto">
          <a:xfrm>
            <a:off x="5027613" y="2152650"/>
            <a:ext cx="3421062"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animEffect transition="in" filter="fade">
                                      <p:cBhvr>
                                        <p:cTn id="7" dur="500"/>
                                        <p:tgtEl>
                                          <p:spTgt spid="538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8627">
                                            <p:txEl>
                                              <p:pRg st="1" end="1"/>
                                            </p:txEl>
                                          </p:spTgt>
                                        </p:tgtEl>
                                        <p:attrNameLst>
                                          <p:attrName>style.visibility</p:attrName>
                                        </p:attrNameLst>
                                      </p:cBhvr>
                                      <p:to>
                                        <p:strVal val="visible"/>
                                      </p:to>
                                    </p:set>
                                    <p:animEffect transition="in" filter="fade">
                                      <p:cBhvr>
                                        <p:cTn id="12" dur="500"/>
                                        <p:tgtEl>
                                          <p:spTgt spid="538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8627">
                                            <p:txEl>
                                              <p:pRg st="2" end="2"/>
                                            </p:txEl>
                                          </p:spTgt>
                                        </p:tgtEl>
                                        <p:attrNameLst>
                                          <p:attrName>style.visibility</p:attrName>
                                        </p:attrNameLst>
                                      </p:cBhvr>
                                      <p:to>
                                        <p:strVal val="visible"/>
                                      </p:to>
                                    </p:set>
                                    <p:animEffect transition="in" filter="fade">
                                      <p:cBhvr>
                                        <p:cTn id="17" dur="500"/>
                                        <p:tgtEl>
                                          <p:spTgt spid="538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8627">
                                            <p:txEl>
                                              <p:pRg st="3" end="3"/>
                                            </p:txEl>
                                          </p:spTgt>
                                        </p:tgtEl>
                                        <p:attrNameLst>
                                          <p:attrName>style.visibility</p:attrName>
                                        </p:attrNameLst>
                                      </p:cBhvr>
                                      <p:to>
                                        <p:strVal val="visible"/>
                                      </p:to>
                                    </p:set>
                                    <p:animEffect transition="in" filter="fade">
                                      <p:cBhvr>
                                        <p:cTn id="22" dur="500"/>
                                        <p:tgtEl>
                                          <p:spTgt spid="538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a:t>Motivation</a:t>
            </a:r>
          </a:p>
        </p:txBody>
      </p:sp>
      <p:sp>
        <p:nvSpPr>
          <p:cNvPr id="542723" name="Rectangle 3"/>
          <p:cNvSpPr>
            <a:spLocks noGrp="1" noChangeArrowheads="1"/>
          </p:cNvSpPr>
          <p:nvPr>
            <p:ph type="body" idx="1"/>
          </p:nvPr>
        </p:nvSpPr>
        <p:spPr>
          <a:xfrm>
            <a:off x="1066800" y="2057400"/>
            <a:ext cx="4289425" cy="4191000"/>
          </a:xfrm>
        </p:spPr>
        <p:txBody>
          <a:bodyPr/>
          <a:lstStyle/>
          <a:p>
            <a:pPr marL="277813" indent="-277813" eaLnBrk="1" hangingPunct="1">
              <a:spcBef>
                <a:spcPct val="25000"/>
              </a:spcBef>
              <a:buFont typeface="Times" pitchFamily="18" charset="0"/>
              <a:buChar char="•"/>
            </a:pPr>
            <a:r>
              <a:rPr lang="en-US" altLang="en-US" sz="2600"/>
              <a:t>Employees respond to different motivators</a:t>
            </a:r>
          </a:p>
          <a:p>
            <a:pPr marL="277813" indent="-277813" eaLnBrk="1" hangingPunct="1">
              <a:spcBef>
                <a:spcPct val="25000"/>
              </a:spcBef>
              <a:buFont typeface="Times" pitchFamily="18" charset="0"/>
              <a:buChar char="•"/>
            </a:pPr>
            <a:r>
              <a:rPr lang="en-US" altLang="en-US" sz="2600"/>
              <a:t>Maintain high standards for all workers</a:t>
            </a:r>
          </a:p>
          <a:p>
            <a:pPr marL="277813" indent="-277813" eaLnBrk="1" hangingPunct="1">
              <a:spcBef>
                <a:spcPct val="25000"/>
              </a:spcBef>
              <a:buFont typeface="Times" pitchFamily="18" charset="0"/>
              <a:buChar char="•"/>
            </a:pPr>
            <a:r>
              <a:rPr lang="en-US" altLang="en-US" sz="2600"/>
              <a:t>Recognize and reward achievement</a:t>
            </a:r>
          </a:p>
          <a:p>
            <a:pPr marL="277813" indent="-277813" eaLnBrk="1" hangingPunct="1">
              <a:spcBef>
                <a:spcPct val="25000"/>
              </a:spcBef>
              <a:buFont typeface="Times" pitchFamily="18" charset="0"/>
              <a:buChar char="•"/>
            </a:pPr>
            <a:r>
              <a:rPr lang="en-US" altLang="en-US" sz="2600"/>
              <a:t>Provide opportunities </a:t>
            </a:r>
            <a:r>
              <a:rPr lang="en-US" altLang="en-US" sz="2600">
                <a:solidFill>
                  <a:srgbClr val="FF00FF"/>
                </a:solidFill>
              </a:rPr>
              <a:t/>
            </a:r>
            <a:br>
              <a:rPr lang="en-US" altLang="en-US" sz="2600">
                <a:solidFill>
                  <a:srgbClr val="FF00FF"/>
                </a:solidFill>
              </a:rPr>
            </a:br>
            <a:r>
              <a:rPr lang="en-US" altLang="en-US" sz="2600"/>
              <a:t>for all</a:t>
            </a:r>
          </a:p>
          <a:p>
            <a:pPr marL="277813" indent="-277813" eaLnBrk="1" hangingPunct="1">
              <a:spcBef>
                <a:spcPct val="25000"/>
              </a:spcBef>
              <a:buFont typeface="Times" pitchFamily="18" charset="0"/>
              <a:buChar char="•"/>
            </a:pPr>
            <a:r>
              <a:rPr lang="en-US" altLang="en-US" sz="2600"/>
              <a:t>Emphasize </a:t>
            </a:r>
            <a:r>
              <a:rPr lang="en-US" altLang="en-US" sz="2600">
                <a:solidFill>
                  <a:srgbClr val="FF00FF"/>
                </a:solidFill>
              </a:rPr>
              <a:t/>
            </a:r>
            <a:br>
              <a:rPr lang="en-US" altLang="en-US" sz="2600">
                <a:solidFill>
                  <a:srgbClr val="FF00FF"/>
                </a:solidFill>
              </a:rPr>
            </a:br>
            <a:r>
              <a:rPr lang="en-US" altLang="en-US" sz="2600"/>
              <a:t>performance goals     </a:t>
            </a:r>
          </a:p>
        </p:txBody>
      </p:sp>
      <p:pic>
        <p:nvPicPr>
          <p:cNvPr id="57348" name="Picture 4" descr="road sign motivation succes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856163" y="558800"/>
            <a:ext cx="4008437"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fade">
                                      <p:cBhvr>
                                        <p:cTn id="7" dur="500"/>
                                        <p:tgtEl>
                                          <p:spTgt spid="542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23">
                                            <p:txEl>
                                              <p:pRg st="1" end="1"/>
                                            </p:txEl>
                                          </p:spTgt>
                                        </p:tgtEl>
                                        <p:attrNameLst>
                                          <p:attrName>style.visibility</p:attrName>
                                        </p:attrNameLst>
                                      </p:cBhvr>
                                      <p:to>
                                        <p:strVal val="visible"/>
                                      </p:to>
                                    </p:set>
                                    <p:animEffect transition="in" filter="fade">
                                      <p:cBhvr>
                                        <p:cTn id="12" dur="500"/>
                                        <p:tgtEl>
                                          <p:spTgt spid="542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2723">
                                            <p:txEl>
                                              <p:pRg st="2" end="2"/>
                                            </p:txEl>
                                          </p:spTgt>
                                        </p:tgtEl>
                                        <p:attrNameLst>
                                          <p:attrName>style.visibility</p:attrName>
                                        </p:attrNameLst>
                                      </p:cBhvr>
                                      <p:to>
                                        <p:strVal val="visible"/>
                                      </p:to>
                                    </p:set>
                                    <p:animEffect transition="in" filter="fade">
                                      <p:cBhvr>
                                        <p:cTn id="17" dur="500"/>
                                        <p:tgtEl>
                                          <p:spTgt spid="542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2723">
                                            <p:txEl>
                                              <p:pRg st="3" end="3"/>
                                            </p:txEl>
                                          </p:spTgt>
                                        </p:tgtEl>
                                        <p:attrNameLst>
                                          <p:attrName>style.visibility</p:attrName>
                                        </p:attrNameLst>
                                      </p:cBhvr>
                                      <p:to>
                                        <p:strVal val="visible"/>
                                      </p:to>
                                    </p:set>
                                    <p:animEffect transition="in" filter="fade">
                                      <p:cBhvr>
                                        <p:cTn id="22" dur="500"/>
                                        <p:tgtEl>
                                          <p:spTgt spid="5427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2723">
                                            <p:txEl>
                                              <p:pRg st="4" end="4"/>
                                            </p:txEl>
                                          </p:spTgt>
                                        </p:tgtEl>
                                        <p:attrNameLst>
                                          <p:attrName>style.visibility</p:attrName>
                                        </p:attrNameLst>
                                      </p:cBhvr>
                                      <p:to>
                                        <p:strVal val="visible"/>
                                      </p:to>
                                    </p:set>
                                    <p:animEffect transition="in" filter="fade">
                                      <p:cBhvr>
                                        <p:cTn id="27" dur="500"/>
                                        <p:tgtEl>
                                          <p:spTgt spid="542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2" name="Picture 4" descr="POWERPOINT group traini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r="4538"/>
          <a:stretch>
            <a:fillRect/>
          </a:stretch>
        </p:blipFill>
        <p:spPr bwMode="auto">
          <a:xfrm>
            <a:off x="4948238" y="2136775"/>
            <a:ext cx="3509962"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4773" name="Picture 5" descr="training forklift clipboard"/>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t="3670"/>
          <a:stretch>
            <a:fillRect/>
          </a:stretch>
        </p:blipFill>
        <p:spPr bwMode="auto">
          <a:xfrm>
            <a:off x="4838700" y="2133600"/>
            <a:ext cx="36195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title"/>
          </p:nvPr>
        </p:nvSpPr>
        <p:spPr/>
        <p:txBody>
          <a:bodyPr/>
          <a:lstStyle/>
          <a:p>
            <a:pPr eaLnBrk="1" hangingPunct="1"/>
            <a:r>
              <a:rPr lang="en-US" altLang="en-US"/>
              <a:t>Training and Development</a:t>
            </a:r>
          </a:p>
        </p:txBody>
      </p:sp>
      <p:sp>
        <p:nvSpPr>
          <p:cNvPr id="544771" name="Rectangle 3"/>
          <p:cNvSpPr>
            <a:spLocks noGrp="1" noChangeArrowheads="1"/>
          </p:cNvSpPr>
          <p:nvPr>
            <p:ph type="body" idx="1"/>
          </p:nvPr>
        </p:nvSpPr>
        <p:spPr>
          <a:xfrm>
            <a:off x="1066800" y="2057400"/>
            <a:ext cx="3759200" cy="4191000"/>
          </a:xfrm>
        </p:spPr>
        <p:txBody>
          <a:bodyPr/>
          <a:lstStyle/>
          <a:p>
            <a:pPr marL="277813" indent="-277813" eaLnBrk="1" hangingPunct="1">
              <a:spcBef>
                <a:spcPct val="27000"/>
              </a:spcBef>
              <a:buFont typeface="Times" pitchFamily="18" charset="0"/>
              <a:buChar char="•"/>
            </a:pPr>
            <a:r>
              <a:rPr lang="en-US" altLang="en-US" sz="2400"/>
              <a:t>Assess group and individual training needs</a:t>
            </a:r>
          </a:p>
          <a:p>
            <a:pPr marL="277813" indent="-277813" eaLnBrk="1" hangingPunct="1">
              <a:spcBef>
                <a:spcPct val="27000"/>
              </a:spcBef>
              <a:buFont typeface="Times" pitchFamily="18" charset="0"/>
              <a:buChar char="•"/>
            </a:pPr>
            <a:r>
              <a:rPr lang="en-US" altLang="en-US" sz="2400"/>
              <a:t>Be sure all employees get training</a:t>
            </a:r>
          </a:p>
          <a:p>
            <a:pPr marL="277813" indent="-277813" eaLnBrk="1" hangingPunct="1">
              <a:spcBef>
                <a:spcPct val="27000"/>
              </a:spcBef>
              <a:buFont typeface="Times" pitchFamily="18" charset="0"/>
              <a:buChar char="•"/>
            </a:pPr>
            <a:r>
              <a:rPr lang="en-US" altLang="en-US" sz="2400"/>
              <a:t>Use techniques that appeal to all </a:t>
            </a:r>
          </a:p>
          <a:p>
            <a:pPr marL="277813" indent="-277813" eaLnBrk="1" hangingPunct="1">
              <a:spcBef>
                <a:spcPct val="27000"/>
              </a:spcBef>
              <a:buFont typeface="Times" pitchFamily="18" charset="0"/>
              <a:buChar char="•"/>
            </a:pPr>
            <a:r>
              <a:rPr lang="en-US" altLang="en-US" sz="2400"/>
              <a:t>Ask older workers to help train</a:t>
            </a:r>
          </a:p>
          <a:p>
            <a:pPr marL="277813" indent="-277813" eaLnBrk="1" hangingPunct="1">
              <a:spcBef>
                <a:spcPct val="27000"/>
              </a:spcBef>
              <a:buFont typeface="Times" pitchFamily="18" charset="0"/>
              <a:buChar char="•"/>
            </a:pPr>
            <a:r>
              <a:rPr lang="en-US" altLang="en-US" sz="2400"/>
              <a:t>Help all employees learn, grow, and develop  </a:t>
            </a:r>
            <a:r>
              <a:rPr lang="en-US" altLang="en-US" sz="250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Effect transition="in" filter="fade">
                                      <p:cBhvr>
                                        <p:cTn id="7" dur="500"/>
                                        <p:tgtEl>
                                          <p:spTgt spid="54477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44772"/>
                                        </p:tgtEl>
                                        <p:attrNameLst>
                                          <p:attrName>style.visibility</p:attrName>
                                        </p:attrNameLst>
                                      </p:cBhvr>
                                      <p:to>
                                        <p:strVal val="visible"/>
                                      </p:to>
                                    </p:set>
                                    <p:animEffect transition="in" filter="fade">
                                      <p:cBhvr>
                                        <p:cTn id="10" dur="500"/>
                                        <p:tgtEl>
                                          <p:spTgt spid="5447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44771">
                                            <p:txEl>
                                              <p:pRg st="1" end="1"/>
                                            </p:txEl>
                                          </p:spTgt>
                                        </p:tgtEl>
                                        <p:attrNameLst>
                                          <p:attrName>style.visibility</p:attrName>
                                        </p:attrNameLst>
                                      </p:cBhvr>
                                      <p:to>
                                        <p:strVal val="visible"/>
                                      </p:to>
                                    </p:set>
                                    <p:animEffect transition="in" filter="fade">
                                      <p:cBhvr>
                                        <p:cTn id="15" dur="500"/>
                                        <p:tgtEl>
                                          <p:spTgt spid="54477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544771">
                                            <p:txEl>
                                              <p:pRg st="2" end="2"/>
                                            </p:txEl>
                                          </p:spTgt>
                                        </p:tgtEl>
                                        <p:attrNameLst>
                                          <p:attrName>style.visibility</p:attrName>
                                        </p:attrNameLst>
                                      </p:cBhvr>
                                      <p:to>
                                        <p:strVal val="visible"/>
                                      </p:to>
                                    </p:set>
                                    <p:animEffect transition="in" filter="fade">
                                      <p:cBhvr>
                                        <p:cTn id="20" dur="500"/>
                                        <p:tgtEl>
                                          <p:spTgt spid="544771">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44771">
                                            <p:txEl>
                                              <p:pRg st="3" end="3"/>
                                            </p:txEl>
                                          </p:spTgt>
                                        </p:tgtEl>
                                        <p:attrNameLst>
                                          <p:attrName>style.visibility</p:attrName>
                                        </p:attrNameLst>
                                      </p:cBhvr>
                                      <p:to>
                                        <p:strVal val="visible"/>
                                      </p:to>
                                    </p:set>
                                    <p:animEffect transition="in" filter="fade">
                                      <p:cBhvr>
                                        <p:cTn id="25" dur="500"/>
                                        <p:tgtEl>
                                          <p:spTgt spid="544771">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44771">
                                            <p:txEl>
                                              <p:pRg st="4" end="4"/>
                                            </p:txEl>
                                          </p:spTgt>
                                        </p:tgtEl>
                                        <p:attrNameLst>
                                          <p:attrName>style.visibility</p:attrName>
                                        </p:attrNameLst>
                                      </p:cBhvr>
                                      <p:to>
                                        <p:strVal val="visible"/>
                                      </p:to>
                                    </p:set>
                                    <p:animEffect transition="in" filter="fade">
                                      <p:cBhvr>
                                        <p:cTn id="30" dur="500"/>
                                        <p:tgtEl>
                                          <p:spTgt spid="544771">
                                            <p:txEl>
                                              <p:pRg st="4" end="4"/>
                                            </p:txEl>
                                          </p:spTgt>
                                        </p:tgtEl>
                                      </p:cBhvr>
                                    </p:animEffect>
                                  </p:childTnLst>
                                </p:cTn>
                              </p:par>
                              <p:par>
                                <p:cTn id="31" presetID="1" presetClass="exit" presetSubtype="0" fill="hold" nodeType="withEffect">
                                  <p:stCondLst>
                                    <p:cond delay="0"/>
                                  </p:stCondLst>
                                  <p:childTnLst>
                                    <p:set>
                                      <p:cBhvr>
                                        <p:cTn id="32" dur="1" fill="hold">
                                          <p:stCondLst>
                                            <p:cond delay="0"/>
                                          </p:stCondLst>
                                        </p:cTn>
                                        <p:tgtEl>
                                          <p:spTgt spid="54477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544773"/>
                                        </p:tgtEl>
                                        <p:attrNameLst>
                                          <p:attrName>style.visibility</p:attrName>
                                        </p:attrNameLst>
                                      </p:cBhvr>
                                      <p:to>
                                        <p:strVal val="visible"/>
                                      </p:to>
                                    </p:set>
                                    <p:animEffect transition="in" filter="fade">
                                      <p:cBhvr>
                                        <p:cTn id="35" dur="500"/>
                                        <p:tgtEl>
                                          <p:spTgt spid="544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560388"/>
            <a:ext cx="9144000" cy="1143000"/>
          </a:xfrm>
        </p:spPr>
        <p:txBody>
          <a:bodyPr/>
          <a:lstStyle/>
          <a:p>
            <a:pPr eaLnBrk="1" hangingPunct="1">
              <a:lnSpc>
                <a:spcPct val="90000"/>
              </a:lnSpc>
            </a:pPr>
            <a:r>
              <a:rPr lang="en-US" altLang="en-US" sz="4000" b="1"/>
              <a:t>Supervising Generational Diversity:</a:t>
            </a:r>
            <a:r>
              <a:rPr lang="en-US" altLang="en-US"/>
              <a:t> </a:t>
            </a:r>
            <a:r>
              <a:rPr lang="en-US" altLang="en-US" sz="4200" b="1">
                <a:solidFill>
                  <a:srgbClr val="339933"/>
                </a:solidFill>
              </a:rPr>
              <a:t>True</a:t>
            </a:r>
            <a:r>
              <a:rPr lang="en-US" altLang="en-US" sz="4200" b="1"/>
              <a:t> or </a:t>
            </a:r>
            <a:r>
              <a:rPr lang="en-US" altLang="en-US" sz="4200" b="1">
                <a:solidFill>
                  <a:srgbClr val="CC0000"/>
                </a:solidFill>
              </a:rPr>
              <a:t>False</a:t>
            </a:r>
            <a:r>
              <a:rPr lang="en-US" altLang="en-US" sz="4200" b="1">
                <a:solidFill>
                  <a:schemeClr val="tx1"/>
                </a:solidFill>
              </a:rPr>
              <a:t>?</a:t>
            </a:r>
          </a:p>
        </p:txBody>
      </p:sp>
      <p:sp>
        <p:nvSpPr>
          <p:cNvPr id="546820" name="Text Box 4"/>
          <p:cNvSpPr txBox="1">
            <a:spLocks noChangeArrowheads="1"/>
          </p:cNvSpPr>
          <p:nvPr/>
        </p:nvSpPr>
        <p:spPr bwMode="auto">
          <a:xfrm>
            <a:off x="2082800" y="1957388"/>
            <a:ext cx="6342063" cy="41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t>It’s illegal to discriminate against employees aged 40 or older</a:t>
            </a:r>
          </a:p>
          <a:p>
            <a:pPr>
              <a:spcBef>
                <a:spcPct val="50000"/>
              </a:spcBef>
              <a:buFontTx/>
              <a:buNone/>
            </a:pPr>
            <a:r>
              <a:rPr lang="en-US" altLang="en-US" sz="2800" dirty="0"/>
              <a:t>Employees of all generations respond to the same motivators</a:t>
            </a:r>
          </a:p>
          <a:p>
            <a:pPr>
              <a:spcBef>
                <a:spcPct val="50000"/>
              </a:spcBef>
              <a:buFontTx/>
              <a:buNone/>
            </a:pPr>
            <a:r>
              <a:rPr lang="en-US" altLang="en-US" sz="2800" dirty="0"/>
              <a:t>Only Generation Xers and Millennials need feedback</a:t>
            </a:r>
          </a:p>
          <a:p>
            <a:pPr>
              <a:spcBef>
                <a:spcPct val="50000"/>
              </a:spcBef>
              <a:buFontTx/>
              <a:buNone/>
            </a:pPr>
            <a:r>
              <a:rPr lang="en-US" altLang="en-US" sz="2800" dirty="0"/>
              <a:t>The most effective teams are composed of employees all from one generation</a:t>
            </a:r>
          </a:p>
        </p:txBody>
      </p:sp>
      <p:sp>
        <p:nvSpPr>
          <p:cNvPr id="8" name="Text Box 4a"/>
          <p:cNvSpPr txBox="1">
            <a:spLocks noChangeArrowheads="1"/>
          </p:cNvSpPr>
          <p:nvPr/>
        </p:nvSpPr>
        <p:spPr bwMode="auto">
          <a:xfrm>
            <a:off x="2082800" y="1957388"/>
            <a:ext cx="6342063" cy="419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dirty="0">
                <a:solidFill>
                  <a:srgbClr val="00943A"/>
                </a:solidFill>
              </a:rPr>
              <a:t>It’s illegal to discriminate against employees aged 40 or older</a:t>
            </a:r>
          </a:p>
          <a:p>
            <a:pPr>
              <a:spcBef>
                <a:spcPct val="50000"/>
              </a:spcBef>
              <a:buFontTx/>
              <a:buNone/>
            </a:pPr>
            <a:r>
              <a:rPr lang="en-US" altLang="en-US" sz="2800" dirty="0">
                <a:solidFill>
                  <a:srgbClr val="CD0000"/>
                </a:solidFill>
              </a:rPr>
              <a:t>Employees of all generations respond to the same motivators</a:t>
            </a:r>
          </a:p>
          <a:p>
            <a:pPr>
              <a:spcBef>
                <a:spcPct val="50000"/>
              </a:spcBef>
              <a:buFontTx/>
              <a:buNone/>
            </a:pPr>
            <a:r>
              <a:rPr lang="en-US" altLang="en-US" sz="2800" dirty="0">
                <a:solidFill>
                  <a:srgbClr val="CD0000"/>
                </a:solidFill>
              </a:rPr>
              <a:t>Only Generation Xers and Millennials need feedback</a:t>
            </a:r>
          </a:p>
          <a:p>
            <a:pPr>
              <a:spcBef>
                <a:spcPct val="50000"/>
              </a:spcBef>
              <a:buFontTx/>
              <a:buNone/>
            </a:pPr>
            <a:r>
              <a:rPr lang="en-US" altLang="en-US" sz="2800" dirty="0">
                <a:solidFill>
                  <a:srgbClr val="CD0000"/>
                </a:solidFill>
              </a:rPr>
              <a:t>The most effective teams are composed of employees all from one generation</a:t>
            </a:r>
          </a:p>
        </p:txBody>
      </p:sp>
      <p:pic>
        <p:nvPicPr>
          <p:cNvPr id="546821" name="Picture 5" descr="True circle"/>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131888" y="1760538"/>
            <a:ext cx="6492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2" name="Picture 6" descr="F Circle"/>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141413" y="2768600"/>
            <a:ext cx="6492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3" name="Picture 7" descr="F Circle"/>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1141413" y="3740150"/>
            <a:ext cx="6492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4" name="Picture 8" descr="F Circle"/>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141413" y="4716463"/>
            <a:ext cx="6492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546820">
                                            <p:txEl>
                                              <p:pRg st="0" end="0"/>
                                            </p:txEl>
                                          </p:spTgt>
                                        </p:tgtEl>
                                        <p:attrNameLst>
                                          <p:attrName>style.visibility</p:attrName>
                                        </p:attrNameLst>
                                      </p:cBhvr>
                                      <p:to>
                                        <p:strVal val="visible"/>
                                      </p:to>
                                    </p:set>
                                    <p:animEffect transition="in" filter="fade">
                                      <p:cBhvr>
                                        <p:cTn id="7" dur="500"/>
                                        <p:tgtEl>
                                          <p:spTgt spid="546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6821"/>
                                        </p:tgtEl>
                                        <p:attrNameLst>
                                          <p:attrName>style.visibility</p:attrName>
                                        </p:attrNameLst>
                                      </p:cBhvr>
                                      <p:to>
                                        <p:strVal val="visible"/>
                                      </p:to>
                                    </p:set>
                                    <p:animEffect transition="in" filter="fade">
                                      <p:cBhvr>
                                        <p:cTn id="12" dur="500"/>
                                        <p:tgtEl>
                                          <p:spTgt spid="546821"/>
                                        </p:tgtEl>
                                      </p:cBhvr>
                                    </p:animEffect>
                                  </p:childTnLst>
                                </p:cTn>
                              </p:par>
                            </p:childTnLst>
                          </p:cTn>
                        </p:par>
                        <p:par>
                          <p:cTn id="13" fill="hold">
                            <p:stCondLst>
                              <p:cond delay="500"/>
                            </p:stCondLst>
                            <p:childTnLst>
                              <p:par>
                                <p:cTn id="14" presetID="10" presetClass="entr" presetSubtype="0" fill="hold" nodeType="afterEffect">
                                  <p:stCondLst>
                                    <p:cond delay="0"/>
                                  </p:stCondLst>
                                  <p:iterate type="lt">
                                    <p:tmPct val="0"/>
                                  </p:iterate>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546820">
                                            <p:txEl>
                                              <p:pRg st="1" end="1"/>
                                            </p:txEl>
                                          </p:spTgt>
                                        </p:tgtEl>
                                        <p:attrNameLst>
                                          <p:attrName>style.visibility</p:attrName>
                                        </p:attrNameLst>
                                      </p:cBhvr>
                                      <p:to>
                                        <p:strVal val="visible"/>
                                      </p:to>
                                    </p:set>
                                    <p:animEffect transition="in" filter="fade">
                                      <p:cBhvr>
                                        <p:cTn id="21" dur="500"/>
                                        <p:tgtEl>
                                          <p:spTgt spid="546820">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546822"/>
                                        </p:tgtEl>
                                        <p:attrNameLst>
                                          <p:attrName>style.visibility</p:attrName>
                                        </p:attrNameLst>
                                      </p:cBhvr>
                                      <p:to>
                                        <p:strVal val="visible"/>
                                      </p:to>
                                    </p:set>
                                    <p:animEffect transition="in" filter="fade">
                                      <p:cBhvr>
                                        <p:cTn id="26" dur="500"/>
                                        <p:tgtEl>
                                          <p:spTgt spid="546822"/>
                                        </p:tgtEl>
                                      </p:cBhvr>
                                    </p:animEffect>
                                  </p:childTnLst>
                                </p:cTn>
                              </p:par>
                            </p:childTnLst>
                          </p:cTn>
                        </p:par>
                        <p:par>
                          <p:cTn id="27" fill="hold">
                            <p:stCondLst>
                              <p:cond delay="500"/>
                            </p:stCondLst>
                            <p:childTnLst>
                              <p:par>
                                <p:cTn id="28" presetID="10" presetClass="entr" presetSubtype="0" fill="hold" nodeType="afterEffect">
                                  <p:stCondLst>
                                    <p:cond delay="0"/>
                                  </p:stCondLst>
                                  <p:iterate type="lt">
                                    <p:tmPct val="0"/>
                                  </p:iterate>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500"/>
                                        <p:tgtEl>
                                          <p:spTgt spid="8">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iterate type="lt">
                                    <p:tmPct val="0"/>
                                  </p:iterate>
                                  <p:childTnLst>
                                    <p:set>
                                      <p:cBhvr>
                                        <p:cTn id="34" dur="1" fill="hold">
                                          <p:stCondLst>
                                            <p:cond delay="0"/>
                                          </p:stCondLst>
                                        </p:cTn>
                                        <p:tgtEl>
                                          <p:spTgt spid="546820">
                                            <p:txEl>
                                              <p:pRg st="2" end="2"/>
                                            </p:txEl>
                                          </p:spTgt>
                                        </p:tgtEl>
                                        <p:attrNameLst>
                                          <p:attrName>style.visibility</p:attrName>
                                        </p:attrNameLst>
                                      </p:cBhvr>
                                      <p:to>
                                        <p:strVal val="visible"/>
                                      </p:to>
                                    </p:set>
                                    <p:animEffect transition="in" filter="fade">
                                      <p:cBhvr>
                                        <p:cTn id="35" dur="500"/>
                                        <p:tgtEl>
                                          <p:spTgt spid="546820">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546823"/>
                                        </p:tgtEl>
                                        <p:attrNameLst>
                                          <p:attrName>style.visibility</p:attrName>
                                        </p:attrNameLst>
                                      </p:cBhvr>
                                      <p:to>
                                        <p:strVal val="visible"/>
                                      </p:to>
                                    </p:set>
                                    <p:animEffect transition="in" filter="fade">
                                      <p:cBhvr>
                                        <p:cTn id="40" dur="500"/>
                                        <p:tgtEl>
                                          <p:spTgt spid="546823"/>
                                        </p:tgtEl>
                                      </p:cBhvr>
                                    </p:animEffect>
                                  </p:childTnLst>
                                </p:cTn>
                              </p:par>
                            </p:childTnLst>
                          </p:cTn>
                        </p:par>
                        <p:par>
                          <p:cTn id="41" fill="hold">
                            <p:stCondLst>
                              <p:cond delay="500"/>
                            </p:stCondLst>
                            <p:childTnLst>
                              <p:par>
                                <p:cTn id="42" presetID="10" presetClass="entr" presetSubtype="0" fill="hold" nodeType="afterEffect">
                                  <p:stCondLst>
                                    <p:cond delay="0"/>
                                  </p:stCondLst>
                                  <p:iterate type="lt">
                                    <p:tmPct val="0"/>
                                  </p:iterate>
                                  <p:childTnLst>
                                    <p:set>
                                      <p:cBhvr>
                                        <p:cTn id="43" dur="1" fill="hold">
                                          <p:stCondLst>
                                            <p:cond delay="0"/>
                                          </p:stCondLst>
                                        </p:cTn>
                                        <p:tgtEl>
                                          <p:spTgt spid="8">
                                            <p:txEl>
                                              <p:pRg st="2" end="2"/>
                                            </p:txEl>
                                          </p:spTgt>
                                        </p:tgtEl>
                                        <p:attrNameLst>
                                          <p:attrName>style.visibility</p:attrName>
                                        </p:attrNameLst>
                                      </p:cBhvr>
                                      <p:to>
                                        <p:strVal val="visible"/>
                                      </p:to>
                                    </p:set>
                                    <p:animEffect transition="in" filter="fade">
                                      <p:cBhvr>
                                        <p:cTn id="44" dur="500"/>
                                        <p:tgtEl>
                                          <p:spTgt spid="8">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iterate type="lt">
                                    <p:tmPct val="0"/>
                                  </p:iterate>
                                  <p:childTnLst>
                                    <p:set>
                                      <p:cBhvr>
                                        <p:cTn id="48" dur="1" fill="hold">
                                          <p:stCondLst>
                                            <p:cond delay="0"/>
                                          </p:stCondLst>
                                        </p:cTn>
                                        <p:tgtEl>
                                          <p:spTgt spid="546820">
                                            <p:txEl>
                                              <p:pRg st="3" end="3"/>
                                            </p:txEl>
                                          </p:spTgt>
                                        </p:tgtEl>
                                        <p:attrNameLst>
                                          <p:attrName>style.visibility</p:attrName>
                                        </p:attrNameLst>
                                      </p:cBhvr>
                                      <p:to>
                                        <p:strVal val="visible"/>
                                      </p:to>
                                    </p:set>
                                    <p:animEffect transition="in" filter="fade">
                                      <p:cBhvr>
                                        <p:cTn id="49" dur="500"/>
                                        <p:tgtEl>
                                          <p:spTgt spid="546820">
                                            <p:txEl>
                                              <p:pRg st="3" end="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546824"/>
                                        </p:tgtEl>
                                        <p:attrNameLst>
                                          <p:attrName>style.visibility</p:attrName>
                                        </p:attrNameLst>
                                      </p:cBhvr>
                                      <p:to>
                                        <p:strVal val="visible"/>
                                      </p:to>
                                    </p:set>
                                    <p:animEffect transition="in" filter="fade">
                                      <p:cBhvr>
                                        <p:cTn id="54" dur="500"/>
                                        <p:tgtEl>
                                          <p:spTgt spid="546824"/>
                                        </p:tgtEl>
                                      </p:cBhvr>
                                    </p:animEffect>
                                  </p:childTnLst>
                                </p:cTn>
                              </p:par>
                            </p:childTnLst>
                          </p:cTn>
                        </p:par>
                        <p:par>
                          <p:cTn id="55" fill="hold">
                            <p:stCondLst>
                              <p:cond delay="500"/>
                            </p:stCondLst>
                            <p:childTnLst>
                              <p:par>
                                <p:cTn id="56" presetID="10" presetClass="entr" presetSubtype="0" fill="hold" nodeType="afterEffect">
                                  <p:stCondLst>
                                    <p:cond delay="0"/>
                                  </p:stCondLst>
                                  <p:iterate type="lt">
                                    <p:tmPct val="0"/>
                                  </p:iterate>
                                  <p:childTnLst>
                                    <p:set>
                                      <p:cBhvr>
                                        <p:cTn id="57" dur="1" fill="hold">
                                          <p:stCondLst>
                                            <p:cond delay="0"/>
                                          </p:stCondLst>
                                        </p:cTn>
                                        <p:tgtEl>
                                          <p:spTgt spid="8">
                                            <p:txEl>
                                              <p:pRg st="3" end="3"/>
                                            </p:txEl>
                                          </p:spTgt>
                                        </p:tgtEl>
                                        <p:attrNameLst>
                                          <p:attrName>style.visibility</p:attrName>
                                        </p:attrNameLst>
                                      </p:cBhvr>
                                      <p:to>
                                        <p:strVal val="visible"/>
                                      </p:to>
                                    </p:set>
                                    <p:animEffect transition="in" filter="fade">
                                      <p:cBhvr>
                                        <p:cTn id="5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Supervising </a:t>
            </a:r>
            <a:r>
              <a:rPr lang="en-US" altLang="en-US">
                <a:solidFill>
                  <a:srgbClr val="FF00FF"/>
                </a:solidFill>
              </a:rPr>
              <a:t/>
            </a:r>
            <a:br>
              <a:rPr lang="en-US" altLang="en-US">
                <a:solidFill>
                  <a:srgbClr val="FF00FF"/>
                </a:solidFill>
              </a:rPr>
            </a:br>
            <a:r>
              <a:rPr lang="en-US" altLang="en-US"/>
              <a:t>Generational Diversity</a:t>
            </a:r>
          </a:p>
        </p:txBody>
      </p:sp>
      <p:sp>
        <p:nvSpPr>
          <p:cNvPr id="548867" name="Rectangle 3"/>
          <p:cNvSpPr>
            <a:spLocks noGrp="1" noChangeArrowheads="1"/>
          </p:cNvSpPr>
          <p:nvPr>
            <p:ph type="body" sz="half" idx="1"/>
          </p:nvPr>
        </p:nvSpPr>
        <p:spPr/>
        <p:txBody>
          <a:bodyPr/>
          <a:lstStyle/>
          <a:p>
            <a:pPr marL="277813" indent="-277813" eaLnBrk="1" hangingPunct="1"/>
            <a:r>
              <a:rPr lang="en-US" altLang="en-US" sz="2300"/>
              <a:t>Do you understand:</a:t>
            </a:r>
          </a:p>
          <a:p>
            <a:pPr marL="277813" indent="-277813" eaLnBrk="1" hangingPunct="1">
              <a:buFont typeface="Times" pitchFamily="18" charset="0"/>
              <a:buChar char="•"/>
            </a:pPr>
            <a:r>
              <a:rPr lang="en-US" altLang="en-US" sz="2300"/>
              <a:t>Effective communication requirements?</a:t>
            </a:r>
          </a:p>
          <a:p>
            <a:pPr marL="277813" indent="-277813" eaLnBrk="1" hangingPunct="1">
              <a:buFont typeface="Times" pitchFamily="18" charset="0"/>
              <a:buChar char="•"/>
            </a:pPr>
            <a:r>
              <a:rPr lang="en-US" altLang="en-US" sz="2300"/>
              <a:t>Feedback needs of different generations?</a:t>
            </a:r>
          </a:p>
          <a:p>
            <a:pPr marL="277813" indent="-277813" eaLnBrk="1" hangingPunct="1">
              <a:buFont typeface="Times" pitchFamily="18" charset="0"/>
              <a:buChar char="•"/>
            </a:pPr>
            <a:r>
              <a:rPr lang="en-US" altLang="en-US" sz="2300"/>
              <a:t>Teamwork and generational diversity? </a:t>
            </a:r>
          </a:p>
          <a:p>
            <a:pPr marL="277813" indent="-277813" eaLnBrk="1" hangingPunct="1">
              <a:buFont typeface="Times" pitchFamily="18" charset="0"/>
              <a:buChar char="•"/>
            </a:pPr>
            <a:r>
              <a:rPr lang="en-US" altLang="en-US" sz="2300"/>
              <a:t>Motivating employees </a:t>
            </a:r>
            <a:r>
              <a:rPr lang="en-US" altLang="en-US" sz="2300">
                <a:solidFill>
                  <a:srgbClr val="FF00FF"/>
                </a:solidFill>
              </a:rPr>
              <a:t/>
            </a:r>
            <a:br>
              <a:rPr lang="en-US" altLang="en-US" sz="2300">
                <a:solidFill>
                  <a:srgbClr val="FF00FF"/>
                </a:solidFill>
              </a:rPr>
            </a:br>
            <a:r>
              <a:rPr lang="en-US" altLang="en-US" sz="2300"/>
              <a:t>of all generations?</a:t>
            </a:r>
          </a:p>
          <a:p>
            <a:pPr marL="277813" indent="-277813" eaLnBrk="1" hangingPunct="1">
              <a:buFont typeface="Times" pitchFamily="18" charset="0"/>
              <a:buChar char="•"/>
            </a:pPr>
            <a:r>
              <a:rPr lang="en-US" altLang="en-US" sz="2300"/>
              <a:t>Training and development for all employees?    </a:t>
            </a:r>
          </a:p>
        </p:txBody>
      </p:sp>
      <p:pic>
        <p:nvPicPr>
          <p:cNvPr id="63492" name="Picture 5"/>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927600" y="2143125"/>
            <a:ext cx="3522663"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8867">
                                            <p:txEl>
                                              <p:pRg st="1" end="1"/>
                                            </p:txEl>
                                          </p:spTgt>
                                        </p:tgtEl>
                                        <p:attrNameLst>
                                          <p:attrName>style.visibility</p:attrName>
                                        </p:attrNameLst>
                                      </p:cBhvr>
                                      <p:to>
                                        <p:strVal val="visible"/>
                                      </p:to>
                                    </p:set>
                                    <p:animEffect transition="in" filter="fade">
                                      <p:cBhvr>
                                        <p:cTn id="7" dur="500"/>
                                        <p:tgtEl>
                                          <p:spTgt spid="548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8867">
                                            <p:txEl>
                                              <p:pRg st="2" end="2"/>
                                            </p:txEl>
                                          </p:spTgt>
                                        </p:tgtEl>
                                        <p:attrNameLst>
                                          <p:attrName>style.visibility</p:attrName>
                                        </p:attrNameLst>
                                      </p:cBhvr>
                                      <p:to>
                                        <p:strVal val="visible"/>
                                      </p:to>
                                    </p:set>
                                    <p:animEffect transition="in" filter="fade">
                                      <p:cBhvr>
                                        <p:cTn id="12" dur="500"/>
                                        <p:tgtEl>
                                          <p:spTgt spid="548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48867">
                                            <p:txEl>
                                              <p:pRg st="3" end="3"/>
                                            </p:txEl>
                                          </p:spTgt>
                                        </p:tgtEl>
                                        <p:attrNameLst>
                                          <p:attrName>style.visibility</p:attrName>
                                        </p:attrNameLst>
                                      </p:cBhvr>
                                      <p:to>
                                        <p:strVal val="visible"/>
                                      </p:to>
                                    </p:set>
                                    <p:animEffect transition="in" filter="fade">
                                      <p:cBhvr>
                                        <p:cTn id="17" dur="500"/>
                                        <p:tgtEl>
                                          <p:spTgt spid="5488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48867">
                                            <p:txEl>
                                              <p:pRg st="4" end="4"/>
                                            </p:txEl>
                                          </p:spTgt>
                                        </p:tgtEl>
                                        <p:attrNameLst>
                                          <p:attrName>style.visibility</p:attrName>
                                        </p:attrNameLst>
                                      </p:cBhvr>
                                      <p:to>
                                        <p:strVal val="visible"/>
                                      </p:to>
                                    </p:set>
                                    <p:animEffect transition="in" filter="fade">
                                      <p:cBhvr>
                                        <p:cTn id="22" dur="500"/>
                                        <p:tgtEl>
                                          <p:spTgt spid="5488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48867">
                                            <p:txEl>
                                              <p:pRg st="5" end="5"/>
                                            </p:txEl>
                                          </p:spTgt>
                                        </p:tgtEl>
                                        <p:attrNameLst>
                                          <p:attrName>style.visibility</p:attrName>
                                        </p:attrNameLst>
                                      </p:cBhvr>
                                      <p:to>
                                        <p:strVal val="visible"/>
                                      </p:to>
                                    </p:set>
                                    <p:animEffect transition="in" filter="fade">
                                      <p:cBhvr>
                                        <p:cTn id="27" dur="500"/>
                                        <p:tgtEl>
                                          <p:spTgt spid="548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a:solidFill>
                  <a:schemeClr val="bg1"/>
                </a:solidFill>
              </a:rPr>
              <a:t>Key Points to Remember</a:t>
            </a:r>
          </a:p>
        </p:txBody>
      </p:sp>
      <p:sp>
        <p:nvSpPr>
          <p:cNvPr id="65539" name="Rectangle 4"/>
          <p:cNvSpPr>
            <a:spLocks noChangeArrowheads="1"/>
          </p:cNvSpPr>
          <p:nvPr/>
        </p:nvSpPr>
        <p:spPr bwMode="auto">
          <a:xfrm>
            <a:off x="1066800" y="762000"/>
            <a:ext cx="754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SzTx/>
              <a:buFontTx/>
              <a:buNone/>
            </a:pPr>
            <a:r>
              <a:rPr lang="en-US" altLang="en-US" sz="4400" b="1">
                <a:solidFill>
                  <a:schemeClr val="bg1"/>
                </a:solidFill>
              </a:rPr>
              <a:t>Key Points to Remember</a:t>
            </a:r>
          </a:p>
        </p:txBody>
      </p:sp>
      <p:pic>
        <p:nvPicPr>
          <p:cNvPr id="65540" name="Picture 5" descr="KEY-POINTS-TO-REMEMBER-ICON3"/>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733425" y="749300"/>
            <a:ext cx="8069263"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18" name="Rectangle 6"/>
          <p:cNvSpPr>
            <a:spLocks noChangeArrowheads="1"/>
          </p:cNvSpPr>
          <p:nvPr/>
        </p:nvSpPr>
        <p:spPr bwMode="auto">
          <a:xfrm>
            <a:off x="1185863" y="2244725"/>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550919" name="Picture 7" descr="checkmark red copy"/>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143000" y="2038350"/>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20" name="Rectangle 8"/>
          <p:cNvSpPr>
            <a:spLocks noChangeArrowheads="1"/>
          </p:cNvSpPr>
          <p:nvPr/>
        </p:nvSpPr>
        <p:spPr bwMode="auto">
          <a:xfrm>
            <a:off x="1185863" y="3211513"/>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550921" name="Picture 9" descr="checkmark red copy"/>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143000" y="3005138"/>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22" name="Rectangle 10"/>
          <p:cNvSpPr>
            <a:spLocks noChangeArrowheads="1"/>
          </p:cNvSpPr>
          <p:nvPr/>
        </p:nvSpPr>
        <p:spPr bwMode="auto">
          <a:xfrm>
            <a:off x="1195388" y="4192588"/>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550923" name="Picture 11" descr="checkmark red copy"/>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152525" y="3986213"/>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0925" name="Text Box 13"/>
          <p:cNvSpPr txBox="1">
            <a:spLocks noChangeArrowheads="1"/>
          </p:cNvSpPr>
          <p:nvPr/>
        </p:nvSpPr>
        <p:spPr bwMode="auto">
          <a:xfrm>
            <a:off x="1790700" y="2219325"/>
            <a:ext cx="6702425"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45000"/>
              </a:spcBef>
              <a:buClrTx/>
              <a:buSzTx/>
              <a:buFontTx/>
              <a:buNone/>
            </a:pPr>
            <a:r>
              <a:rPr lang="en-US" altLang="en-US"/>
              <a:t>Generational diversity has an impact </a:t>
            </a:r>
            <a:r>
              <a:rPr lang="en-US" altLang="en-US">
                <a:solidFill>
                  <a:srgbClr val="FF00FF"/>
                </a:solidFill>
              </a:rPr>
              <a:t/>
            </a:r>
            <a:br>
              <a:rPr lang="en-US" altLang="en-US">
                <a:solidFill>
                  <a:srgbClr val="FF00FF"/>
                </a:solidFill>
              </a:rPr>
            </a:br>
            <a:r>
              <a:rPr lang="en-US" altLang="en-US"/>
              <a:t>on how you supervise employees</a:t>
            </a:r>
          </a:p>
          <a:p>
            <a:pPr>
              <a:spcBef>
                <a:spcPct val="45000"/>
              </a:spcBef>
              <a:buClrTx/>
              <a:buSzTx/>
              <a:buFontTx/>
              <a:buNone/>
            </a:pPr>
            <a:r>
              <a:rPr lang="en-US" altLang="en-US"/>
              <a:t>Generation is only one factor affecting employee attitudes and behavior</a:t>
            </a:r>
          </a:p>
          <a:p>
            <a:pPr>
              <a:spcBef>
                <a:spcPct val="45000"/>
              </a:spcBef>
              <a:buClrTx/>
              <a:buSzTx/>
              <a:buFontTx/>
              <a:buNone/>
            </a:pPr>
            <a:r>
              <a:rPr lang="en-US" altLang="en-US"/>
              <a:t>Avoid stereotyping employees based </a:t>
            </a:r>
            <a:r>
              <a:rPr lang="en-US" altLang="en-US">
                <a:solidFill>
                  <a:srgbClr val="FF00FF"/>
                </a:solidFill>
              </a:rPr>
              <a:t/>
            </a:r>
            <a:br>
              <a:rPr lang="en-US" altLang="en-US">
                <a:solidFill>
                  <a:srgbClr val="FF00FF"/>
                </a:solidFill>
              </a:rPr>
            </a:br>
            <a:r>
              <a:rPr lang="en-US" altLang="en-US"/>
              <a:t>on generational affiliation</a:t>
            </a:r>
          </a:p>
          <a:p>
            <a:pPr>
              <a:spcBef>
                <a:spcPct val="45000"/>
              </a:spcBef>
              <a:buClrTx/>
              <a:buSzTx/>
              <a:buFontTx/>
              <a:buNone/>
            </a:pPr>
            <a:r>
              <a:rPr lang="en-US" altLang="en-US"/>
              <a:t>Take action to provide effective supervision for employees of all ages and abilities</a:t>
            </a:r>
          </a:p>
        </p:txBody>
      </p:sp>
      <p:sp>
        <p:nvSpPr>
          <p:cNvPr id="550926" name="Rectangle 14"/>
          <p:cNvSpPr>
            <a:spLocks noChangeArrowheads="1"/>
          </p:cNvSpPr>
          <p:nvPr/>
        </p:nvSpPr>
        <p:spPr bwMode="auto">
          <a:xfrm>
            <a:off x="1189038" y="5133975"/>
            <a:ext cx="304800" cy="304800"/>
          </a:xfrm>
          <a:prstGeom prst="rect">
            <a:avLst/>
          </a:prstGeom>
          <a:solidFill>
            <a:srgbClr val="CCECFF"/>
          </a:solidFill>
          <a:ln w="28575">
            <a:solidFill>
              <a:srgbClr val="0033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lr>
                <a:srgbClr val="800000"/>
              </a:buClr>
              <a:buSzPct val="115000"/>
              <a:buFont typeface="Times" panose="02020603050405020304" pitchFamily="18" charset="0"/>
              <a:defRPr sz="2800">
                <a:solidFill>
                  <a:schemeClr val="tx1"/>
                </a:solidFill>
                <a:latin typeface="Arial" panose="020B0604020202020204" pitchFamily="34" charset="0"/>
              </a:defRPr>
            </a:lvl1pPr>
            <a:lvl2pPr marL="742950" indent="-285750">
              <a:lnSpc>
                <a:spcPct val="90000"/>
              </a:lnSpc>
              <a:spcBef>
                <a:spcPct val="20000"/>
              </a:spcBef>
              <a:buClr>
                <a:srgbClr val="800000"/>
              </a:buClr>
              <a:buSzPct val="115000"/>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SzTx/>
              <a:buFontTx/>
              <a:buNone/>
            </a:pPr>
            <a:endParaRPr lang="en-US" altLang="en-US" sz="2400">
              <a:latin typeface="Times New Roman" panose="02020603050405020304" pitchFamily="18" charset="0"/>
            </a:endParaRPr>
          </a:p>
        </p:txBody>
      </p:sp>
      <p:pic>
        <p:nvPicPr>
          <p:cNvPr id="550927" name="Picture 15" descr="checkmark red copy"/>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146175" y="4927600"/>
            <a:ext cx="666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0925">
                                            <p:txEl>
                                              <p:pRg st="0" end="0"/>
                                            </p:txEl>
                                          </p:spTgt>
                                        </p:tgtEl>
                                        <p:attrNameLst>
                                          <p:attrName>style.visibility</p:attrName>
                                        </p:attrNameLst>
                                      </p:cBhvr>
                                      <p:to>
                                        <p:strVal val="visible"/>
                                      </p:to>
                                    </p:set>
                                    <p:animEffect transition="in" filter="fade">
                                      <p:cBhvr>
                                        <p:cTn id="7" dur="500"/>
                                        <p:tgtEl>
                                          <p:spTgt spid="550925">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50918"/>
                                        </p:tgtEl>
                                        <p:attrNameLst>
                                          <p:attrName>style.visibility</p:attrName>
                                        </p:attrNameLst>
                                      </p:cBhvr>
                                      <p:to>
                                        <p:strVal val="visible"/>
                                      </p:to>
                                    </p:set>
                                  </p:childTnLst>
                                </p:cTn>
                              </p:par>
                              <p:par>
                                <p:cTn id="10" presetID="22" presetClass="entr" presetSubtype="8" fill="hold" nodeType="withEffect">
                                  <p:stCondLst>
                                    <p:cond delay="1000"/>
                                  </p:stCondLst>
                                  <p:childTnLst>
                                    <p:set>
                                      <p:cBhvr>
                                        <p:cTn id="11" dur="1" fill="hold">
                                          <p:stCondLst>
                                            <p:cond delay="0"/>
                                          </p:stCondLst>
                                        </p:cTn>
                                        <p:tgtEl>
                                          <p:spTgt spid="550919"/>
                                        </p:tgtEl>
                                        <p:attrNameLst>
                                          <p:attrName>style.visibility</p:attrName>
                                        </p:attrNameLst>
                                      </p:cBhvr>
                                      <p:to>
                                        <p:strVal val="visible"/>
                                      </p:to>
                                    </p:set>
                                    <p:animEffect transition="in" filter="wipe(left)">
                                      <p:cBhvr>
                                        <p:cTn id="12" dur="500"/>
                                        <p:tgtEl>
                                          <p:spTgt spid="550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50925">
                                            <p:txEl>
                                              <p:pRg st="1" end="1"/>
                                            </p:txEl>
                                          </p:spTgt>
                                        </p:tgtEl>
                                        <p:attrNameLst>
                                          <p:attrName>style.visibility</p:attrName>
                                        </p:attrNameLst>
                                      </p:cBhvr>
                                      <p:to>
                                        <p:strVal val="visible"/>
                                      </p:to>
                                    </p:set>
                                    <p:animEffect transition="in" filter="fade">
                                      <p:cBhvr>
                                        <p:cTn id="17" dur="500"/>
                                        <p:tgtEl>
                                          <p:spTgt spid="550925">
                                            <p:txEl>
                                              <p:pRg st="1" end="1"/>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50920"/>
                                        </p:tgtEl>
                                        <p:attrNameLst>
                                          <p:attrName>style.visibility</p:attrName>
                                        </p:attrNameLst>
                                      </p:cBhvr>
                                      <p:to>
                                        <p:strVal val="visible"/>
                                      </p:to>
                                    </p:set>
                                  </p:childTnLst>
                                </p:cTn>
                              </p:par>
                              <p:par>
                                <p:cTn id="20" presetID="22" presetClass="entr" presetSubtype="8" fill="hold" nodeType="withEffect">
                                  <p:stCondLst>
                                    <p:cond delay="1000"/>
                                  </p:stCondLst>
                                  <p:childTnLst>
                                    <p:set>
                                      <p:cBhvr>
                                        <p:cTn id="21" dur="1" fill="hold">
                                          <p:stCondLst>
                                            <p:cond delay="0"/>
                                          </p:stCondLst>
                                        </p:cTn>
                                        <p:tgtEl>
                                          <p:spTgt spid="550921"/>
                                        </p:tgtEl>
                                        <p:attrNameLst>
                                          <p:attrName>style.visibility</p:attrName>
                                        </p:attrNameLst>
                                      </p:cBhvr>
                                      <p:to>
                                        <p:strVal val="visible"/>
                                      </p:to>
                                    </p:set>
                                    <p:animEffect transition="in" filter="wipe(left)">
                                      <p:cBhvr>
                                        <p:cTn id="22" dur="500"/>
                                        <p:tgtEl>
                                          <p:spTgt spid="5509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50925">
                                            <p:txEl>
                                              <p:pRg st="2" end="2"/>
                                            </p:txEl>
                                          </p:spTgt>
                                        </p:tgtEl>
                                        <p:attrNameLst>
                                          <p:attrName>style.visibility</p:attrName>
                                        </p:attrNameLst>
                                      </p:cBhvr>
                                      <p:to>
                                        <p:strVal val="visible"/>
                                      </p:to>
                                    </p:set>
                                    <p:animEffect transition="in" filter="fade">
                                      <p:cBhvr>
                                        <p:cTn id="27" dur="500"/>
                                        <p:tgtEl>
                                          <p:spTgt spid="550925">
                                            <p:txEl>
                                              <p:pRg st="2" end="2"/>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550922"/>
                                        </p:tgtEl>
                                        <p:attrNameLst>
                                          <p:attrName>style.visibility</p:attrName>
                                        </p:attrNameLst>
                                      </p:cBhvr>
                                      <p:to>
                                        <p:strVal val="visible"/>
                                      </p:to>
                                    </p:set>
                                  </p:childTnLst>
                                </p:cTn>
                              </p:par>
                              <p:par>
                                <p:cTn id="30" presetID="22" presetClass="entr" presetSubtype="8" fill="hold" nodeType="withEffect">
                                  <p:stCondLst>
                                    <p:cond delay="1000"/>
                                  </p:stCondLst>
                                  <p:childTnLst>
                                    <p:set>
                                      <p:cBhvr>
                                        <p:cTn id="31" dur="1" fill="hold">
                                          <p:stCondLst>
                                            <p:cond delay="0"/>
                                          </p:stCondLst>
                                        </p:cTn>
                                        <p:tgtEl>
                                          <p:spTgt spid="550923"/>
                                        </p:tgtEl>
                                        <p:attrNameLst>
                                          <p:attrName>style.visibility</p:attrName>
                                        </p:attrNameLst>
                                      </p:cBhvr>
                                      <p:to>
                                        <p:strVal val="visible"/>
                                      </p:to>
                                    </p:set>
                                    <p:animEffect transition="in" filter="wipe(left)">
                                      <p:cBhvr>
                                        <p:cTn id="32" dur="500"/>
                                        <p:tgtEl>
                                          <p:spTgt spid="5509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50925">
                                            <p:txEl>
                                              <p:pRg st="3" end="3"/>
                                            </p:txEl>
                                          </p:spTgt>
                                        </p:tgtEl>
                                        <p:attrNameLst>
                                          <p:attrName>style.visibility</p:attrName>
                                        </p:attrNameLst>
                                      </p:cBhvr>
                                      <p:to>
                                        <p:strVal val="visible"/>
                                      </p:to>
                                    </p:set>
                                    <p:animEffect transition="in" filter="fade">
                                      <p:cBhvr>
                                        <p:cTn id="37" dur="500"/>
                                        <p:tgtEl>
                                          <p:spTgt spid="550925">
                                            <p:txEl>
                                              <p:pRg st="3" end="3"/>
                                            </p:txEl>
                                          </p:spTgt>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50926"/>
                                        </p:tgtEl>
                                        <p:attrNameLst>
                                          <p:attrName>style.visibility</p:attrName>
                                        </p:attrNameLst>
                                      </p:cBhvr>
                                      <p:to>
                                        <p:strVal val="visible"/>
                                      </p:to>
                                    </p:set>
                                  </p:childTnLst>
                                </p:cTn>
                              </p:par>
                              <p:par>
                                <p:cTn id="40" presetID="22" presetClass="entr" presetSubtype="8" fill="hold" nodeType="withEffect">
                                  <p:stCondLst>
                                    <p:cond delay="1000"/>
                                  </p:stCondLst>
                                  <p:childTnLst>
                                    <p:set>
                                      <p:cBhvr>
                                        <p:cTn id="41" dur="1" fill="hold">
                                          <p:stCondLst>
                                            <p:cond delay="0"/>
                                          </p:stCondLst>
                                        </p:cTn>
                                        <p:tgtEl>
                                          <p:spTgt spid="550927"/>
                                        </p:tgtEl>
                                        <p:attrNameLst>
                                          <p:attrName>style.visibility</p:attrName>
                                        </p:attrNameLst>
                                      </p:cBhvr>
                                      <p:to>
                                        <p:strVal val="visible"/>
                                      </p:to>
                                    </p:set>
                                    <p:animEffect transition="in" filter="wipe(left)">
                                      <p:cBhvr>
                                        <p:cTn id="42" dur="500"/>
                                        <p:tgtEl>
                                          <p:spTgt spid="550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8" grpId="0" animBg="1"/>
      <p:bldP spid="550920" grpId="0" animBg="1"/>
      <p:bldP spid="550922" grpId="0" animBg="1"/>
      <p:bldP spid="5509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a:xfrm>
            <a:off x="1066800" y="762000"/>
            <a:ext cx="7823200" cy="1143000"/>
          </a:xfrm>
        </p:spPr>
        <p:txBody>
          <a:bodyPr/>
          <a:lstStyle/>
          <a:p>
            <a:pPr eaLnBrk="1" hangingPunct="1"/>
            <a:r>
              <a:rPr lang="en-US" altLang="en-US" sz="4300"/>
              <a:t>Diversity and the Workplace</a:t>
            </a:r>
          </a:p>
        </p:txBody>
      </p:sp>
      <p:sp>
        <p:nvSpPr>
          <p:cNvPr id="495625" name="Rectangle 9"/>
          <p:cNvSpPr>
            <a:spLocks noGrp="1" noChangeArrowheads="1"/>
          </p:cNvSpPr>
          <p:nvPr>
            <p:ph type="body" idx="1"/>
          </p:nvPr>
        </p:nvSpPr>
        <p:spPr/>
        <p:txBody>
          <a:bodyPr/>
          <a:lstStyle/>
          <a:p>
            <a:pPr lvl="1" eaLnBrk="1" hangingPunct="1">
              <a:spcBef>
                <a:spcPct val="40000"/>
              </a:spcBef>
            </a:pPr>
            <a:r>
              <a:rPr lang="en-US" altLang="en-US"/>
              <a:t>The workforce is diverse in many ways</a:t>
            </a:r>
          </a:p>
          <a:p>
            <a:pPr lvl="1" eaLnBrk="1" hangingPunct="1">
              <a:spcBef>
                <a:spcPct val="40000"/>
              </a:spcBef>
            </a:pPr>
            <a:r>
              <a:rPr lang="en-US" altLang="en-US"/>
              <a:t>Generational diversity focuses on differences based on the generation in which an employee grew up</a:t>
            </a:r>
          </a:p>
          <a:p>
            <a:pPr lvl="1" eaLnBrk="1" hangingPunct="1">
              <a:spcBef>
                <a:spcPct val="40000"/>
              </a:spcBef>
            </a:pPr>
            <a:r>
              <a:rPr lang="en-US" altLang="en-US"/>
              <a:t>A generation is about 20 years</a:t>
            </a:r>
          </a:p>
          <a:p>
            <a:pPr lvl="1" eaLnBrk="1" hangingPunct="1">
              <a:spcBef>
                <a:spcPct val="40000"/>
              </a:spcBef>
            </a:pPr>
            <a:r>
              <a:rPr lang="en-US" altLang="en-US"/>
              <a:t>There are four generations in today’s workforce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5625">
                                            <p:txEl>
                                              <p:pRg st="0" end="0"/>
                                            </p:txEl>
                                          </p:spTgt>
                                        </p:tgtEl>
                                        <p:attrNameLst>
                                          <p:attrName>style.visibility</p:attrName>
                                        </p:attrNameLst>
                                      </p:cBhvr>
                                      <p:to>
                                        <p:strVal val="visible"/>
                                      </p:to>
                                    </p:set>
                                    <p:animEffect transition="in" filter="fade">
                                      <p:cBhvr>
                                        <p:cTn id="7" dur="500"/>
                                        <p:tgtEl>
                                          <p:spTgt spid="495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5625">
                                            <p:txEl>
                                              <p:pRg st="1" end="1"/>
                                            </p:txEl>
                                          </p:spTgt>
                                        </p:tgtEl>
                                        <p:attrNameLst>
                                          <p:attrName>style.visibility</p:attrName>
                                        </p:attrNameLst>
                                      </p:cBhvr>
                                      <p:to>
                                        <p:strVal val="visible"/>
                                      </p:to>
                                    </p:set>
                                    <p:animEffect transition="in" filter="fade">
                                      <p:cBhvr>
                                        <p:cTn id="12" dur="500"/>
                                        <p:tgtEl>
                                          <p:spTgt spid="4956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5625">
                                            <p:txEl>
                                              <p:pRg st="2" end="2"/>
                                            </p:txEl>
                                          </p:spTgt>
                                        </p:tgtEl>
                                        <p:attrNameLst>
                                          <p:attrName>style.visibility</p:attrName>
                                        </p:attrNameLst>
                                      </p:cBhvr>
                                      <p:to>
                                        <p:strVal val="visible"/>
                                      </p:to>
                                    </p:set>
                                    <p:animEffect transition="in" filter="fade">
                                      <p:cBhvr>
                                        <p:cTn id="17" dur="500"/>
                                        <p:tgtEl>
                                          <p:spTgt spid="4956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5625">
                                            <p:txEl>
                                              <p:pRg st="3" end="3"/>
                                            </p:txEl>
                                          </p:spTgt>
                                        </p:tgtEl>
                                        <p:attrNameLst>
                                          <p:attrName>style.visibility</p:attrName>
                                        </p:attrNameLst>
                                      </p:cBhvr>
                                      <p:to>
                                        <p:strVal val="visible"/>
                                      </p:to>
                                    </p:set>
                                    <p:animEffect transition="in" filter="fade">
                                      <p:cBhvr>
                                        <p:cTn id="22" dur="500"/>
                                        <p:tgtEl>
                                          <p:spTgt spid="4956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04950" y="1841500"/>
            <a:ext cx="6111875" cy="395128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a:p>
            <a:pPr>
              <a:lnSpc>
                <a:spcPct val="100000"/>
              </a:lnSpc>
              <a:spcBef>
                <a:spcPct val="0"/>
              </a:spcBef>
              <a:buFontTx/>
              <a:buNone/>
            </a:pPr>
            <a:endParaRPr lang="en-US" altLang="en-US" sz="2300">
              <a:latin typeface="Times New Roman" panose="02020603050405020304" pitchFamily="18" charset="0"/>
            </a:endParaRPr>
          </a:p>
        </p:txBody>
      </p:sp>
      <p:sp>
        <p:nvSpPr>
          <p:cNvPr id="624643" name="Rectangle 3"/>
          <p:cNvSpPr>
            <a:spLocks noChangeArrowheads="1"/>
          </p:cNvSpPr>
          <p:nvPr/>
        </p:nvSpPr>
        <p:spPr bwMode="auto">
          <a:xfrm>
            <a:off x="1531938" y="4852988"/>
            <a:ext cx="3048000" cy="9779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a:t>Millennials</a:t>
            </a:r>
          </a:p>
        </p:txBody>
      </p:sp>
      <p:sp>
        <p:nvSpPr>
          <p:cNvPr id="624644" name="Rectangle 4"/>
          <p:cNvSpPr>
            <a:spLocks noChangeArrowheads="1"/>
          </p:cNvSpPr>
          <p:nvPr/>
        </p:nvSpPr>
        <p:spPr bwMode="auto">
          <a:xfrm>
            <a:off x="4578350" y="3836988"/>
            <a:ext cx="304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t>born 1961-1980</a:t>
            </a:r>
          </a:p>
        </p:txBody>
      </p:sp>
      <p:sp>
        <p:nvSpPr>
          <p:cNvPr id="624645" name="Rectangle 5"/>
          <p:cNvSpPr>
            <a:spLocks noChangeArrowheads="1"/>
          </p:cNvSpPr>
          <p:nvPr/>
        </p:nvSpPr>
        <p:spPr bwMode="auto">
          <a:xfrm>
            <a:off x="1530350" y="3836988"/>
            <a:ext cx="3048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a:t>Generation Xers</a:t>
            </a:r>
          </a:p>
        </p:txBody>
      </p:sp>
      <p:sp>
        <p:nvSpPr>
          <p:cNvPr id="624646" name="Rectangle 6"/>
          <p:cNvSpPr>
            <a:spLocks noChangeArrowheads="1"/>
          </p:cNvSpPr>
          <p:nvPr/>
        </p:nvSpPr>
        <p:spPr bwMode="auto">
          <a:xfrm>
            <a:off x="4578350" y="2820988"/>
            <a:ext cx="3048000" cy="10160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t>born 1945-1960</a:t>
            </a:r>
          </a:p>
        </p:txBody>
      </p:sp>
      <p:sp>
        <p:nvSpPr>
          <p:cNvPr id="624647" name="Rectangle 7"/>
          <p:cNvSpPr>
            <a:spLocks noChangeArrowheads="1"/>
          </p:cNvSpPr>
          <p:nvPr/>
        </p:nvSpPr>
        <p:spPr bwMode="auto">
          <a:xfrm>
            <a:off x="1530350" y="2820988"/>
            <a:ext cx="3048000" cy="101600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a:t>Baby Boomers</a:t>
            </a:r>
            <a:endParaRPr lang="en-US" altLang="en-US" sz="2800"/>
          </a:p>
        </p:txBody>
      </p:sp>
      <p:sp>
        <p:nvSpPr>
          <p:cNvPr id="624648" name="Rectangle 8"/>
          <p:cNvSpPr>
            <a:spLocks noChangeArrowheads="1"/>
          </p:cNvSpPr>
          <p:nvPr/>
        </p:nvSpPr>
        <p:spPr bwMode="auto">
          <a:xfrm>
            <a:off x="4578350" y="1828800"/>
            <a:ext cx="3048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t>born before 1945</a:t>
            </a:r>
          </a:p>
        </p:txBody>
      </p:sp>
      <p:sp>
        <p:nvSpPr>
          <p:cNvPr id="624649" name="Rectangle 9"/>
          <p:cNvSpPr>
            <a:spLocks noChangeArrowheads="1"/>
          </p:cNvSpPr>
          <p:nvPr/>
        </p:nvSpPr>
        <p:spPr bwMode="auto">
          <a:xfrm>
            <a:off x="1530350" y="1828800"/>
            <a:ext cx="3048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b="1"/>
              <a:t>Matures</a:t>
            </a:r>
          </a:p>
        </p:txBody>
      </p:sp>
      <p:sp>
        <p:nvSpPr>
          <p:cNvPr id="624650" name="Rectangle 10"/>
          <p:cNvSpPr>
            <a:spLocks noChangeArrowheads="1"/>
          </p:cNvSpPr>
          <p:nvPr/>
        </p:nvSpPr>
        <p:spPr bwMode="auto">
          <a:xfrm>
            <a:off x="4578350" y="4852988"/>
            <a:ext cx="3048000" cy="958850"/>
          </a:xfrm>
          <a:prstGeom prst="rect">
            <a:avLst/>
          </a:prstGeom>
          <a:solidFill>
            <a:srgbClr val="CC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t>born 1981-2000</a:t>
            </a:r>
          </a:p>
        </p:txBody>
      </p:sp>
      <p:sp>
        <p:nvSpPr>
          <p:cNvPr id="14347" name="Rectangle 11"/>
          <p:cNvSpPr>
            <a:spLocks noGrp="1" noChangeArrowheads="1"/>
          </p:cNvSpPr>
          <p:nvPr>
            <p:ph type="title"/>
          </p:nvPr>
        </p:nvSpPr>
        <p:spPr>
          <a:xfrm>
            <a:off x="457200" y="325438"/>
            <a:ext cx="8229600" cy="1143000"/>
          </a:xfrm>
        </p:spPr>
        <p:txBody>
          <a:bodyPr/>
          <a:lstStyle/>
          <a:p>
            <a:pPr eaLnBrk="1" hangingPunct="1"/>
            <a:r>
              <a:rPr lang="en-US" altLang="en-US" b="1"/>
              <a:t>The Generations</a:t>
            </a:r>
          </a:p>
        </p:txBody>
      </p:sp>
      <p:sp>
        <p:nvSpPr>
          <p:cNvPr id="14348" name="Line 12"/>
          <p:cNvSpPr>
            <a:spLocks noChangeShapeType="1"/>
          </p:cNvSpPr>
          <p:nvPr/>
        </p:nvSpPr>
        <p:spPr bwMode="auto">
          <a:xfrm>
            <a:off x="1530350" y="1828800"/>
            <a:ext cx="6096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a:off x="1530350" y="2820988"/>
            <a:ext cx="609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Line 14"/>
          <p:cNvSpPr>
            <a:spLocks noChangeShapeType="1"/>
          </p:cNvSpPr>
          <p:nvPr/>
        </p:nvSpPr>
        <p:spPr bwMode="auto">
          <a:xfrm>
            <a:off x="1530350" y="3836988"/>
            <a:ext cx="609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a:off x="1530350" y="4852988"/>
            <a:ext cx="609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a:off x="1531938" y="5810250"/>
            <a:ext cx="60960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17"/>
          <p:cNvSpPr>
            <a:spLocks noChangeShapeType="1"/>
          </p:cNvSpPr>
          <p:nvPr/>
        </p:nvSpPr>
        <p:spPr bwMode="auto">
          <a:xfrm>
            <a:off x="1530350" y="1828800"/>
            <a:ext cx="0" cy="396240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18"/>
          <p:cNvSpPr>
            <a:spLocks noChangeShapeType="1"/>
          </p:cNvSpPr>
          <p:nvPr/>
        </p:nvSpPr>
        <p:spPr bwMode="auto">
          <a:xfrm>
            <a:off x="4578350" y="1828800"/>
            <a:ext cx="1588" cy="39814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Line 19"/>
          <p:cNvSpPr>
            <a:spLocks noChangeShapeType="1"/>
          </p:cNvSpPr>
          <p:nvPr/>
        </p:nvSpPr>
        <p:spPr bwMode="auto">
          <a:xfrm>
            <a:off x="7626350" y="1828800"/>
            <a:ext cx="0" cy="3971925"/>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624649">
                                            <p:txEl>
                                              <p:pRg st="0" end="0"/>
                                            </p:txEl>
                                          </p:spTgt>
                                        </p:tgtEl>
                                        <p:attrNameLst>
                                          <p:attrName>style.visibility</p:attrName>
                                        </p:attrNameLst>
                                      </p:cBhvr>
                                      <p:to>
                                        <p:strVal val="visible"/>
                                      </p:to>
                                    </p:set>
                                    <p:animEffect transition="in" filter="fade">
                                      <p:cBhvr>
                                        <p:cTn id="7" dur="500"/>
                                        <p:tgtEl>
                                          <p:spTgt spid="624649">
                                            <p:txEl>
                                              <p:pRg st="0" end="0"/>
                                            </p:txEl>
                                          </p:spTgt>
                                        </p:tgtEl>
                                      </p:cBhvr>
                                    </p:animEffect>
                                  </p:childTnLst>
                                </p:cTn>
                              </p:par>
                              <p:par>
                                <p:cTn id="8" presetID="10" presetClass="entr" presetSubtype="0" fill="hold" nodeType="withEffect">
                                  <p:stCondLst>
                                    <p:cond delay="600"/>
                                  </p:stCondLst>
                                  <p:iterate type="lt">
                                    <p:tmPct val="0"/>
                                  </p:iterate>
                                  <p:childTnLst>
                                    <p:set>
                                      <p:cBhvr>
                                        <p:cTn id="9" dur="1" fill="hold">
                                          <p:stCondLst>
                                            <p:cond delay="0"/>
                                          </p:stCondLst>
                                        </p:cTn>
                                        <p:tgtEl>
                                          <p:spTgt spid="624648">
                                            <p:txEl>
                                              <p:pRg st="0" end="0"/>
                                            </p:txEl>
                                          </p:spTgt>
                                        </p:tgtEl>
                                        <p:attrNameLst>
                                          <p:attrName>style.visibility</p:attrName>
                                        </p:attrNameLst>
                                      </p:cBhvr>
                                      <p:to>
                                        <p:strVal val="visible"/>
                                      </p:to>
                                    </p:set>
                                    <p:animEffect transition="in" filter="fade">
                                      <p:cBhvr>
                                        <p:cTn id="10" dur="500"/>
                                        <p:tgtEl>
                                          <p:spTgt spid="62464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iterate type="lt">
                                    <p:tmPct val="0"/>
                                  </p:iterate>
                                  <p:childTnLst>
                                    <p:set>
                                      <p:cBhvr>
                                        <p:cTn id="14" dur="1" fill="hold">
                                          <p:stCondLst>
                                            <p:cond delay="0"/>
                                          </p:stCondLst>
                                        </p:cTn>
                                        <p:tgtEl>
                                          <p:spTgt spid="624647">
                                            <p:txEl>
                                              <p:pRg st="0" end="0"/>
                                            </p:txEl>
                                          </p:spTgt>
                                        </p:tgtEl>
                                        <p:attrNameLst>
                                          <p:attrName>style.visibility</p:attrName>
                                        </p:attrNameLst>
                                      </p:cBhvr>
                                      <p:to>
                                        <p:strVal val="visible"/>
                                      </p:to>
                                    </p:set>
                                    <p:animEffect transition="in" filter="fade">
                                      <p:cBhvr>
                                        <p:cTn id="15" dur="500"/>
                                        <p:tgtEl>
                                          <p:spTgt spid="624647">
                                            <p:txEl>
                                              <p:pRg st="0" end="0"/>
                                            </p:txEl>
                                          </p:spTgt>
                                        </p:tgtEl>
                                      </p:cBhvr>
                                    </p:animEffect>
                                  </p:childTnLst>
                                </p:cTn>
                              </p:par>
                              <p:par>
                                <p:cTn id="16" presetID="10" presetClass="entr" presetSubtype="0" fill="hold" nodeType="withEffect">
                                  <p:stCondLst>
                                    <p:cond delay="600"/>
                                  </p:stCondLst>
                                  <p:iterate type="lt">
                                    <p:tmPct val="0"/>
                                  </p:iterate>
                                  <p:childTnLst>
                                    <p:set>
                                      <p:cBhvr>
                                        <p:cTn id="17" dur="1" fill="hold">
                                          <p:stCondLst>
                                            <p:cond delay="0"/>
                                          </p:stCondLst>
                                        </p:cTn>
                                        <p:tgtEl>
                                          <p:spTgt spid="624646">
                                            <p:txEl>
                                              <p:pRg st="0" end="0"/>
                                            </p:txEl>
                                          </p:spTgt>
                                        </p:tgtEl>
                                        <p:attrNameLst>
                                          <p:attrName>style.visibility</p:attrName>
                                        </p:attrNameLst>
                                      </p:cBhvr>
                                      <p:to>
                                        <p:strVal val="visible"/>
                                      </p:to>
                                    </p:set>
                                    <p:animEffect transition="in" filter="fade">
                                      <p:cBhvr>
                                        <p:cTn id="18" dur="500"/>
                                        <p:tgtEl>
                                          <p:spTgt spid="624646">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iterate type="lt">
                                    <p:tmPct val="0"/>
                                  </p:iterate>
                                  <p:childTnLst>
                                    <p:set>
                                      <p:cBhvr>
                                        <p:cTn id="22" dur="1" fill="hold">
                                          <p:stCondLst>
                                            <p:cond delay="0"/>
                                          </p:stCondLst>
                                        </p:cTn>
                                        <p:tgtEl>
                                          <p:spTgt spid="624645">
                                            <p:txEl>
                                              <p:pRg st="0" end="0"/>
                                            </p:txEl>
                                          </p:spTgt>
                                        </p:tgtEl>
                                        <p:attrNameLst>
                                          <p:attrName>style.visibility</p:attrName>
                                        </p:attrNameLst>
                                      </p:cBhvr>
                                      <p:to>
                                        <p:strVal val="visible"/>
                                      </p:to>
                                    </p:set>
                                    <p:animEffect transition="in" filter="fade">
                                      <p:cBhvr>
                                        <p:cTn id="23" dur="500"/>
                                        <p:tgtEl>
                                          <p:spTgt spid="624645">
                                            <p:txEl>
                                              <p:pRg st="0" end="0"/>
                                            </p:txEl>
                                          </p:spTgt>
                                        </p:tgtEl>
                                      </p:cBhvr>
                                    </p:animEffect>
                                  </p:childTnLst>
                                </p:cTn>
                              </p:par>
                              <p:par>
                                <p:cTn id="24" presetID="10" presetClass="entr" presetSubtype="0" fill="hold" nodeType="withEffect">
                                  <p:stCondLst>
                                    <p:cond delay="600"/>
                                  </p:stCondLst>
                                  <p:iterate type="lt">
                                    <p:tmPct val="0"/>
                                  </p:iterate>
                                  <p:childTnLst>
                                    <p:set>
                                      <p:cBhvr>
                                        <p:cTn id="25" dur="1" fill="hold">
                                          <p:stCondLst>
                                            <p:cond delay="0"/>
                                          </p:stCondLst>
                                        </p:cTn>
                                        <p:tgtEl>
                                          <p:spTgt spid="624644">
                                            <p:txEl>
                                              <p:pRg st="0" end="0"/>
                                            </p:txEl>
                                          </p:spTgt>
                                        </p:tgtEl>
                                        <p:attrNameLst>
                                          <p:attrName>style.visibility</p:attrName>
                                        </p:attrNameLst>
                                      </p:cBhvr>
                                      <p:to>
                                        <p:strVal val="visible"/>
                                      </p:to>
                                    </p:set>
                                    <p:animEffect transition="in" filter="fade">
                                      <p:cBhvr>
                                        <p:cTn id="26" dur="500"/>
                                        <p:tgtEl>
                                          <p:spTgt spid="62464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iterate type="lt">
                                    <p:tmPct val="0"/>
                                  </p:iterate>
                                  <p:childTnLst>
                                    <p:set>
                                      <p:cBhvr>
                                        <p:cTn id="30" dur="1" fill="hold">
                                          <p:stCondLst>
                                            <p:cond delay="0"/>
                                          </p:stCondLst>
                                        </p:cTn>
                                        <p:tgtEl>
                                          <p:spTgt spid="624643">
                                            <p:txEl>
                                              <p:pRg st="0" end="0"/>
                                            </p:txEl>
                                          </p:spTgt>
                                        </p:tgtEl>
                                        <p:attrNameLst>
                                          <p:attrName>style.visibility</p:attrName>
                                        </p:attrNameLst>
                                      </p:cBhvr>
                                      <p:to>
                                        <p:strVal val="visible"/>
                                      </p:to>
                                    </p:set>
                                    <p:animEffect transition="in" filter="fade">
                                      <p:cBhvr>
                                        <p:cTn id="31" dur="500"/>
                                        <p:tgtEl>
                                          <p:spTgt spid="624643">
                                            <p:txEl>
                                              <p:pRg st="0" end="0"/>
                                            </p:txEl>
                                          </p:spTgt>
                                        </p:tgtEl>
                                      </p:cBhvr>
                                    </p:animEffect>
                                  </p:childTnLst>
                                </p:cTn>
                              </p:par>
                              <p:par>
                                <p:cTn id="32" presetID="10" presetClass="entr" presetSubtype="0" fill="hold" nodeType="withEffect">
                                  <p:stCondLst>
                                    <p:cond delay="600"/>
                                  </p:stCondLst>
                                  <p:iterate type="lt">
                                    <p:tmPct val="0"/>
                                  </p:iterate>
                                  <p:childTnLst>
                                    <p:set>
                                      <p:cBhvr>
                                        <p:cTn id="33" dur="1" fill="hold">
                                          <p:stCondLst>
                                            <p:cond delay="0"/>
                                          </p:stCondLst>
                                        </p:cTn>
                                        <p:tgtEl>
                                          <p:spTgt spid="624650">
                                            <p:txEl>
                                              <p:pRg st="0" end="0"/>
                                            </p:txEl>
                                          </p:spTgt>
                                        </p:tgtEl>
                                        <p:attrNameLst>
                                          <p:attrName>style.visibility</p:attrName>
                                        </p:attrNameLst>
                                      </p:cBhvr>
                                      <p:to>
                                        <p:strVal val="visible"/>
                                      </p:to>
                                    </p:set>
                                    <p:animEffect transition="in" filter="fade">
                                      <p:cBhvr>
                                        <p:cTn id="34" dur="500"/>
                                        <p:tgtEl>
                                          <p:spTgt spid="624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aution tape"/>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7150" y="2903538"/>
            <a:ext cx="92011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485775" y="284163"/>
            <a:ext cx="8229600" cy="1143000"/>
          </a:xfrm>
        </p:spPr>
        <p:txBody>
          <a:bodyPr/>
          <a:lstStyle/>
          <a:p>
            <a:pPr eaLnBrk="1" hangingPunct="1"/>
            <a:r>
              <a:rPr lang="en-US" altLang="en-US" b="1"/>
              <a:t>Caution</a:t>
            </a:r>
          </a:p>
        </p:txBody>
      </p:sp>
      <p:sp>
        <p:nvSpPr>
          <p:cNvPr id="553987" name="Rectangle 3"/>
          <p:cNvSpPr>
            <a:spLocks noGrp="1" noChangeArrowheads="1"/>
          </p:cNvSpPr>
          <p:nvPr>
            <p:ph type="body" idx="1"/>
          </p:nvPr>
        </p:nvSpPr>
        <p:spPr>
          <a:xfrm>
            <a:off x="944563" y="1600200"/>
            <a:ext cx="7764462" cy="4525963"/>
          </a:xfrm>
        </p:spPr>
        <p:txBody>
          <a:bodyPr/>
          <a:lstStyle/>
          <a:p>
            <a:pPr marL="225425" indent="-225425" eaLnBrk="1" hangingPunct="1">
              <a:lnSpc>
                <a:spcPct val="95000"/>
              </a:lnSpc>
              <a:spcBef>
                <a:spcPct val="50000"/>
              </a:spcBef>
              <a:buClr>
                <a:srgbClr val="990000"/>
              </a:buClr>
            </a:pPr>
            <a:r>
              <a:rPr lang="en-US" altLang="en-US"/>
              <a:t>Generation is only one factor</a:t>
            </a:r>
          </a:p>
          <a:p>
            <a:pPr marL="225425" indent="-225425" eaLnBrk="1" hangingPunct="1">
              <a:lnSpc>
                <a:spcPct val="95000"/>
              </a:lnSpc>
              <a:spcBef>
                <a:spcPct val="50000"/>
              </a:spcBef>
              <a:buClr>
                <a:srgbClr val="990000"/>
              </a:buClr>
            </a:pPr>
            <a:r>
              <a:rPr lang="en-US" altLang="en-US"/>
              <a:t>Some people have more in common </a:t>
            </a:r>
            <a:r>
              <a:rPr lang="en-US" altLang="en-US">
                <a:solidFill>
                  <a:srgbClr val="FF00FF"/>
                </a:solidFill>
              </a:rPr>
              <a:t/>
            </a:r>
            <a:br>
              <a:rPr lang="en-US" altLang="en-US">
                <a:solidFill>
                  <a:srgbClr val="FF00FF"/>
                </a:solidFill>
              </a:rPr>
            </a:br>
            <a:r>
              <a:rPr lang="en-US" altLang="en-US"/>
              <a:t>with the next generation</a:t>
            </a:r>
          </a:p>
          <a:p>
            <a:pPr marL="225425" indent="-225425" eaLnBrk="1" hangingPunct="1">
              <a:lnSpc>
                <a:spcPct val="95000"/>
              </a:lnSpc>
              <a:spcBef>
                <a:spcPct val="50000"/>
              </a:spcBef>
              <a:buClr>
                <a:srgbClr val="990000"/>
              </a:buClr>
            </a:pPr>
            <a:r>
              <a:rPr lang="en-US" altLang="en-US"/>
              <a:t>Avoid stereotyping employees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fade">
                                      <p:cBhvr>
                                        <p:cTn id="7" dur="500"/>
                                        <p:tgtEl>
                                          <p:spTgt spid="553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3987">
                                            <p:txEl>
                                              <p:pRg st="1" end="1"/>
                                            </p:txEl>
                                          </p:spTgt>
                                        </p:tgtEl>
                                        <p:attrNameLst>
                                          <p:attrName>style.visibility</p:attrName>
                                        </p:attrNameLst>
                                      </p:cBhvr>
                                      <p:to>
                                        <p:strVal val="visible"/>
                                      </p:to>
                                    </p:set>
                                    <p:animEffect transition="in" filter="fade">
                                      <p:cBhvr>
                                        <p:cTn id="12" dur="500"/>
                                        <p:tgtEl>
                                          <p:spTgt spid="553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53987">
                                            <p:txEl>
                                              <p:pRg st="2" end="2"/>
                                            </p:txEl>
                                          </p:spTgt>
                                        </p:tgtEl>
                                        <p:attrNameLst>
                                          <p:attrName>style.visibility</p:attrName>
                                        </p:attrNameLst>
                                      </p:cBhvr>
                                      <p:to>
                                        <p:strVal val="visible"/>
                                      </p:to>
                                    </p:set>
                                    <p:animEffect transition="in" filter="fade">
                                      <p:cBhvr>
                                        <p:cTn id="17" dur="500"/>
                                        <p:tgtEl>
                                          <p:spTgt spid="553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intage upright radio"/>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373188" y="763588"/>
            <a:ext cx="6718300"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3"/>
          <p:cNvSpPr>
            <a:spLocks noChangeArrowheads="1"/>
          </p:cNvSpPr>
          <p:nvPr/>
        </p:nvSpPr>
        <p:spPr bwMode="auto">
          <a:xfrm>
            <a:off x="3200400" y="1828800"/>
            <a:ext cx="2824163" cy="2943225"/>
          </a:xfrm>
          <a:prstGeom prst="rect">
            <a:avLst/>
          </a:prstGeom>
          <a:solidFill>
            <a:srgbClr val="FFFFFF">
              <a:alpha val="36862"/>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18436" name="Rectangle 9"/>
          <p:cNvSpPr>
            <a:spLocks noGrp="1" noChangeArrowheads="1"/>
          </p:cNvSpPr>
          <p:nvPr>
            <p:ph type="title"/>
          </p:nvPr>
        </p:nvSpPr>
        <p:spPr>
          <a:xfrm>
            <a:off x="47625" y="236538"/>
            <a:ext cx="9005888" cy="1143000"/>
          </a:xfrm>
        </p:spPr>
        <p:txBody>
          <a:bodyPr/>
          <a:lstStyle/>
          <a:p>
            <a:pPr eaLnBrk="1" hangingPunct="1"/>
            <a:r>
              <a:rPr lang="en-US" altLang="en-US" b="1"/>
              <a:t>Formative Influences: Matures</a:t>
            </a:r>
          </a:p>
        </p:txBody>
      </p:sp>
      <p:sp>
        <p:nvSpPr>
          <p:cNvPr id="650244" name="Text Box 4"/>
          <p:cNvSpPr txBox="1">
            <a:spLocks noChangeArrowheads="1"/>
          </p:cNvSpPr>
          <p:nvPr/>
        </p:nvSpPr>
        <p:spPr bwMode="auto">
          <a:xfrm>
            <a:off x="3240088" y="2973388"/>
            <a:ext cx="27574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800" b="1">
                <a:latin typeface="Tahoma" panose="020B0604030504040204" pitchFamily="34" charset="0"/>
              </a:rPr>
              <a:t>Radio</a:t>
            </a:r>
          </a:p>
        </p:txBody>
      </p:sp>
      <p:sp>
        <p:nvSpPr>
          <p:cNvPr id="650245" name="Text Box 5"/>
          <p:cNvSpPr txBox="1">
            <a:spLocks noChangeArrowheads="1"/>
          </p:cNvSpPr>
          <p:nvPr/>
        </p:nvSpPr>
        <p:spPr bwMode="auto">
          <a:xfrm>
            <a:off x="3190875" y="2847975"/>
            <a:ext cx="2844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5000"/>
              </a:lnSpc>
              <a:spcBef>
                <a:spcPct val="0"/>
              </a:spcBef>
              <a:buFontTx/>
              <a:buNone/>
            </a:pPr>
            <a:r>
              <a:rPr lang="en-US" altLang="en-US" sz="2800" b="1">
                <a:latin typeface="Tahoma" panose="020B0604030504040204" pitchFamily="34" charset="0"/>
              </a:rPr>
              <a:t>Depression</a:t>
            </a:r>
            <a:r>
              <a:rPr lang="en-US" altLang="en-US" sz="2800" b="1">
                <a:solidFill>
                  <a:srgbClr val="FF00FF"/>
                </a:solidFill>
                <a:latin typeface="Tahoma" panose="020B0604030504040204" pitchFamily="34" charset="0"/>
              </a:rPr>
              <a:t/>
            </a:r>
            <a:br>
              <a:rPr lang="en-US" altLang="en-US" sz="2800" b="1">
                <a:solidFill>
                  <a:srgbClr val="FF00FF"/>
                </a:solidFill>
                <a:latin typeface="Tahoma" panose="020B0604030504040204" pitchFamily="34" charset="0"/>
              </a:rPr>
            </a:br>
            <a:r>
              <a:rPr lang="en-US" altLang="en-US" sz="2800" b="1">
                <a:latin typeface="Tahoma" panose="020B0604030504040204" pitchFamily="34" charset="0"/>
              </a:rPr>
              <a:t>and New Deal</a:t>
            </a:r>
          </a:p>
        </p:txBody>
      </p:sp>
      <p:sp>
        <p:nvSpPr>
          <p:cNvPr id="650247" name="Text Box 7"/>
          <p:cNvSpPr txBox="1">
            <a:spLocks noChangeArrowheads="1"/>
          </p:cNvSpPr>
          <p:nvPr/>
        </p:nvSpPr>
        <p:spPr bwMode="auto">
          <a:xfrm>
            <a:off x="3255963" y="2963863"/>
            <a:ext cx="2740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800" b="1">
                <a:latin typeface="Tahoma" panose="020B0604030504040204" pitchFamily="34" charset="0"/>
              </a:rPr>
              <a:t>World War II</a:t>
            </a:r>
          </a:p>
        </p:txBody>
      </p:sp>
      <p:sp>
        <p:nvSpPr>
          <p:cNvPr id="650246" name="Text Box 6"/>
          <p:cNvSpPr txBox="1">
            <a:spLocks noChangeArrowheads="1"/>
          </p:cNvSpPr>
          <p:nvPr/>
        </p:nvSpPr>
        <p:spPr bwMode="auto">
          <a:xfrm>
            <a:off x="3236913" y="2959100"/>
            <a:ext cx="276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800" b="1">
                <a:latin typeface="Tahoma" panose="020B0604030504040204" pitchFamily="34" charset="0"/>
              </a:rPr>
              <a:t>Korean War</a:t>
            </a:r>
          </a:p>
        </p:txBody>
      </p:sp>
      <p:pic>
        <p:nvPicPr>
          <p:cNvPr id="650248" name="Picture 8" descr="vintage upright radio"/>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l="25520" t="13702" r="28545" b="38339"/>
          <a:stretch>
            <a:fillRect/>
          </a:stretch>
        </p:blipFill>
        <p:spPr bwMode="auto">
          <a:xfrm>
            <a:off x="3076575" y="1693863"/>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0243" name="Rectangle 3"/>
          <p:cNvSpPr>
            <a:spLocks noChangeArrowheads="1"/>
          </p:cNvSpPr>
          <p:nvPr/>
        </p:nvSpPr>
        <p:spPr bwMode="auto">
          <a:xfrm>
            <a:off x="3190875" y="1819275"/>
            <a:ext cx="2824163" cy="2943225"/>
          </a:xfrm>
          <a:prstGeom prst="rect">
            <a:avLst/>
          </a:prstGeom>
          <a:solidFill>
            <a:srgbClr val="FFFFFF">
              <a:alpha val="36862"/>
            </a:srgb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650250" name="Text Box 10"/>
          <p:cNvSpPr txBox="1">
            <a:spLocks noChangeArrowheads="1"/>
          </p:cNvSpPr>
          <p:nvPr/>
        </p:nvSpPr>
        <p:spPr bwMode="auto">
          <a:xfrm>
            <a:off x="3257551" y="1687512"/>
            <a:ext cx="2803525"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30000"/>
              </a:lnSpc>
              <a:buFontTx/>
              <a:buNone/>
            </a:pPr>
            <a:r>
              <a:rPr lang="en-US" altLang="en-US" sz="2600" b="1" dirty="0">
                <a:latin typeface="Tahoma" panose="020B0604030504040204" pitchFamily="34" charset="0"/>
              </a:rPr>
              <a:t>Radio</a:t>
            </a:r>
            <a:r>
              <a:rPr lang="en-US" altLang="en-US" sz="2600" dirty="0">
                <a:solidFill>
                  <a:srgbClr val="FF00FF"/>
                </a:solidFill>
                <a:latin typeface="Tahoma" panose="020B0604030504040204" pitchFamily="34" charset="0"/>
              </a:rPr>
              <a:t/>
            </a:r>
            <a:br>
              <a:rPr lang="en-US" altLang="en-US" sz="2600" dirty="0">
                <a:solidFill>
                  <a:srgbClr val="FF00FF"/>
                </a:solidFill>
                <a:latin typeface="Tahoma" panose="020B0604030504040204" pitchFamily="34" charset="0"/>
              </a:rPr>
            </a:br>
            <a:r>
              <a:rPr lang="en-US" altLang="en-US" sz="2600" b="1" dirty="0">
                <a:latin typeface="Tahoma" panose="020B0604030504040204" pitchFamily="34" charset="0"/>
              </a:rPr>
              <a:t>Depression and</a:t>
            </a:r>
            <a:r>
              <a:rPr lang="en-US" altLang="en-US" sz="2600" dirty="0">
                <a:latin typeface="Tahoma" panose="020B0604030504040204" pitchFamily="34" charset="0"/>
              </a:rPr>
              <a:t> </a:t>
            </a:r>
            <a:r>
              <a:rPr lang="en-US" altLang="en-US" sz="2600" b="1" dirty="0">
                <a:latin typeface="Tahoma" panose="020B0604030504040204" pitchFamily="34" charset="0"/>
              </a:rPr>
              <a:t>New Deal</a:t>
            </a:r>
            <a:r>
              <a:rPr lang="en-US" altLang="en-US" sz="2600" dirty="0">
                <a:latin typeface="Tahoma" panose="020B0604030504040204" pitchFamily="34" charset="0"/>
              </a:rPr>
              <a:t> </a:t>
            </a:r>
          </a:p>
          <a:p>
            <a:pPr algn="ctr">
              <a:lnSpc>
                <a:spcPct val="130000"/>
              </a:lnSpc>
              <a:buFontTx/>
              <a:buNone/>
            </a:pPr>
            <a:r>
              <a:rPr lang="en-US" altLang="en-US" sz="2600" b="1" dirty="0">
                <a:latin typeface="Tahoma" panose="020B0604030504040204" pitchFamily="34" charset="0"/>
              </a:rPr>
              <a:t>World War II</a:t>
            </a:r>
          </a:p>
          <a:p>
            <a:pPr algn="ctr">
              <a:lnSpc>
                <a:spcPct val="130000"/>
              </a:lnSpc>
              <a:buFontTx/>
              <a:buNone/>
            </a:pPr>
            <a:r>
              <a:rPr lang="en-US" altLang="en-US" sz="2600" b="1" dirty="0">
                <a:latin typeface="Tahoma" panose="020B0604030504040204" pitchFamily="34" charset="0"/>
              </a:rPr>
              <a:t>Korean War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65024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50248"/>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65025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502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0244"/>
                                        </p:tgtEl>
                                        <p:attrNameLst>
                                          <p:attrName>style.visibility</p:attrName>
                                        </p:attrNameLst>
                                      </p:cBhvr>
                                      <p:to>
                                        <p:strVal val="visible"/>
                                      </p:to>
                                    </p:set>
                                    <p:animEffect transition="in" filter="fade">
                                      <p:cBhvr>
                                        <p:cTn id="17" dur="500"/>
                                        <p:tgtEl>
                                          <p:spTgt spid="6502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0245"/>
                                        </p:tgtEl>
                                        <p:attrNameLst>
                                          <p:attrName>style.visibility</p:attrName>
                                        </p:attrNameLst>
                                      </p:cBhvr>
                                      <p:to>
                                        <p:strVal val="visible"/>
                                      </p:to>
                                    </p:set>
                                    <p:animEffect transition="in" filter="fade">
                                      <p:cBhvr>
                                        <p:cTn id="22" dur="500"/>
                                        <p:tgtEl>
                                          <p:spTgt spid="650245"/>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650244"/>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50247"/>
                                        </p:tgtEl>
                                        <p:attrNameLst>
                                          <p:attrName>style.visibility</p:attrName>
                                        </p:attrNameLst>
                                      </p:cBhvr>
                                      <p:to>
                                        <p:strVal val="visible"/>
                                      </p:to>
                                    </p:set>
                                    <p:animEffect transition="in" filter="fade">
                                      <p:cBhvr>
                                        <p:cTn id="29" dur="500"/>
                                        <p:tgtEl>
                                          <p:spTgt spid="650247"/>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65024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50246"/>
                                        </p:tgtEl>
                                        <p:attrNameLst>
                                          <p:attrName>style.visibility</p:attrName>
                                        </p:attrNameLst>
                                      </p:cBhvr>
                                      <p:to>
                                        <p:strVal val="visible"/>
                                      </p:to>
                                    </p:set>
                                    <p:animEffect transition="in" filter="fade">
                                      <p:cBhvr>
                                        <p:cTn id="36" dur="500"/>
                                        <p:tgtEl>
                                          <p:spTgt spid="650246"/>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650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4" grpId="0"/>
      <p:bldP spid="650244" grpId="1"/>
      <p:bldP spid="650245" grpId="0"/>
      <p:bldP spid="650245" grpId="1"/>
      <p:bldP spid="650247" grpId="0"/>
      <p:bldP spid="650247" grpId="1"/>
      <p:bldP spid="650246" grpId="0"/>
      <p:bldP spid="650243" grpId="0" animBg="1"/>
      <p:bldP spid="650250" grpId="0"/>
      <p:bldP spid="65025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intage television small"/>
          <p:cNvPicPr>
            <a:picLocks noChangeAspect="1" noChangeArrowheads="1"/>
          </p:cNvPicPr>
          <p:nvPr>
            <p:custDataLst>
              <p:tags r:id="rId2"/>
            </p:custDataLst>
          </p:nvPr>
        </p:nvPicPr>
        <p:blipFill>
          <a:blip r:embed="rId5">
            <a:lum bright="2000" contrast="12000"/>
            <a:extLst>
              <a:ext uri="{28A0092B-C50C-407E-A947-70E740481C1C}">
                <a14:useLocalDpi xmlns:a14="http://schemas.microsoft.com/office/drawing/2010/main" val="0"/>
              </a:ext>
            </a:extLst>
          </a:blip>
          <a:srcRect t="21999" r="9032"/>
          <a:stretch>
            <a:fillRect/>
          </a:stretch>
        </p:blipFill>
        <p:spPr bwMode="auto">
          <a:xfrm>
            <a:off x="341313" y="0"/>
            <a:ext cx="8764587"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75" name="Text Box 3"/>
          <p:cNvSpPr txBox="1">
            <a:spLocks noChangeArrowheads="1"/>
          </p:cNvSpPr>
          <p:nvPr/>
        </p:nvSpPr>
        <p:spPr bwMode="auto">
          <a:xfrm>
            <a:off x="2012950" y="3325813"/>
            <a:ext cx="51704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sz="3000" b="1">
                <a:latin typeface="Tahoma" panose="020B0604030504040204" pitchFamily="34" charset="0"/>
              </a:rPr>
              <a:t>Sexual revolution, </a:t>
            </a:r>
            <a:r>
              <a:rPr lang="en-US" altLang="en-US" sz="3000" b="1">
                <a:solidFill>
                  <a:srgbClr val="FF00FF"/>
                </a:solidFill>
                <a:latin typeface="Tahoma" panose="020B0604030504040204" pitchFamily="34" charset="0"/>
              </a:rPr>
              <a:t/>
            </a:r>
            <a:br>
              <a:rPr lang="en-US" altLang="en-US" sz="3000" b="1">
                <a:solidFill>
                  <a:srgbClr val="FF00FF"/>
                </a:solidFill>
                <a:latin typeface="Tahoma" panose="020B0604030504040204" pitchFamily="34" charset="0"/>
              </a:rPr>
            </a:br>
            <a:r>
              <a:rPr lang="en-US" altLang="en-US" sz="3000" b="1">
                <a:latin typeface="Tahoma" panose="020B0604030504040204" pitchFamily="34" charset="0"/>
              </a:rPr>
              <a:t>music and drug </a:t>
            </a:r>
            <a:r>
              <a:rPr lang="en-US" altLang="en-US" sz="3000" b="1">
                <a:solidFill>
                  <a:srgbClr val="FF00FF"/>
                </a:solidFill>
                <a:latin typeface="Tahoma" panose="020B0604030504040204" pitchFamily="34" charset="0"/>
              </a:rPr>
              <a:t/>
            </a:r>
            <a:br>
              <a:rPr lang="en-US" altLang="en-US" sz="3000" b="1">
                <a:solidFill>
                  <a:srgbClr val="FF00FF"/>
                </a:solidFill>
                <a:latin typeface="Tahoma" panose="020B0604030504040204" pitchFamily="34" charset="0"/>
              </a:rPr>
            </a:br>
            <a:r>
              <a:rPr lang="en-US" altLang="en-US" sz="3000" b="1">
                <a:latin typeface="Tahoma" panose="020B0604030504040204" pitchFamily="34" charset="0"/>
              </a:rPr>
              <a:t>culture</a:t>
            </a:r>
          </a:p>
        </p:txBody>
      </p:sp>
      <p:sp>
        <p:nvSpPr>
          <p:cNvPr id="617476" name="Text Box 4"/>
          <p:cNvSpPr txBox="1">
            <a:spLocks noChangeArrowheads="1"/>
          </p:cNvSpPr>
          <p:nvPr/>
        </p:nvSpPr>
        <p:spPr bwMode="auto">
          <a:xfrm>
            <a:off x="2012950" y="3340100"/>
            <a:ext cx="5121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sz="3000" b="1">
                <a:latin typeface="Tahoma" panose="020B0604030504040204" pitchFamily="34" charset="0"/>
              </a:rPr>
              <a:t>Space travel and </a:t>
            </a:r>
            <a:r>
              <a:rPr lang="en-US" altLang="en-US" sz="3000" b="1">
                <a:solidFill>
                  <a:srgbClr val="FF00FF"/>
                </a:solidFill>
                <a:latin typeface="Tahoma" panose="020B0604030504040204" pitchFamily="34" charset="0"/>
              </a:rPr>
              <a:t/>
            </a:r>
            <a:br>
              <a:rPr lang="en-US" altLang="en-US" sz="3000" b="1">
                <a:solidFill>
                  <a:srgbClr val="FF00FF"/>
                </a:solidFill>
                <a:latin typeface="Tahoma" panose="020B0604030504040204" pitchFamily="34" charset="0"/>
              </a:rPr>
            </a:br>
            <a:r>
              <a:rPr lang="en-US" altLang="en-US" sz="3000" b="1">
                <a:latin typeface="Tahoma" panose="020B0604030504040204" pitchFamily="34" charset="0"/>
              </a:rPr>
              <a:t>environmental </a:t>
            </a:r>
            <a:r>
              <a:rPr lang="en-US" altLang="en-US" sz="3000" b="1">
                <a:solidFill>
                  <a:srgbClr val="FF00FF"/>
                </a:solidFill>
                <a:latin typeface="Tahoma" panose="020B0604030504040204" pitchFamily="34" charset="0"/>
              </a:rPr>
              <a:t/>
            </a:r>
            <a:br>
              <a:rPr lang="en-US" altLang="en-US" sz="3000" b="1">
                <a:solidFill>
                  <a:srgbClr val="FF00FF"/>
                </a:solidFill>
                <a:latin typeface="Tahoma" panose="020B0604030504040204" pitchFamily="34" charset="0"/>
              </a:rPr>
            </a:br>
            <a:r>
              <a:rPr lang="en-US" altLang="en-US" sz="3000" b="1">
                <a:latin typeface="Tahoma" panose="020B0604030504040204" pitchFamily="34" charset="0"/>
              </a:rPr>
              <a:t>concerns</a:t>
            </a:r>
          </a:p>
        </p:txBody>
      </p:sp>
      <p:sp>
        <p:nvSpPr>
          <p:cNvPr id="617477" name="Text Box 5"/>
          <p:cNvSpPr txBox="1">
            <a:spLocks noChangeArrowheads="1"/>
          </p:cNvSpPr>
          <p:nvPr/>
        </p:nvSpPr>
        <p:spPr bwMode="auto">
          <a:xfrm>
            <a:off x="2005013" y="3422650"/>
            <a:ext cx="5157787"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b="1">
                <a:latin typeface="Tahoma" panose="020B0604030504040204" pitchFamily="34" charset="0"/>
              </a:rPr>
              <a:t>Cold War and </a:t>
            </a:r>
            <a:r>
              <a:rPr lang="en-US" altLang="en-US" b="1">
                <a:solidFill>
                  <a:srgbClr val="FF00FF"/>
                </a:solidFill>
                <a:latin typeface="Tahoma" panose="020B0604030504040204" pitchFamily="34" charset="0"/>
              </a:rPr>
              <a:t/>
            </a:r>
            <a:br>
              <a:rPr lang="en-US" altLang="en-US" b="1">
                <a:solidFill>
                  <a:srgbClr val="FF00FF"/>
                </a:solidFill>
                <a:latin typeface="Tahoma" panose="020B0604030504040204" pitchFamily="34" charset="0"/>
              </a:rPr>
            </a:br>
            <a:r>
              <a:rPr lang="en-US" altLang="en-US" b="1">
                <a:latin typeface="Tahoma" panose="020B0604030504040204" pitchFamily="34" charset="0"/>
              </a:rPr>
              <a:t>nuclear weapons</a:t>
            </a:r>
          </a:p>
        </p:txBody>
      </p:sp>
      <p:sp>
        <p:nvSpPr>
          <p:cNvPr id="617478" name="Text Box 6"/>
          <p:cNvSpPr txBox="1">
            <a:spLocks noChangeArrowheads="1"/>
          </p:cNvSpPr>
          <p:nvPr/>
        </p:nvSpPr>
        <p:spPr bwMode="auto">
          <a:xfrm>
            <a:off x="1985963" y="3541713"/>
            <a:ext cx="5178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b="1">
                <a:latin typeface="Tahoma" panose="020B0604030504040204" pitchFamily="34" charset="0"/>
              </a:rPr>
              <a:t>Civil rights</a:t>
            </a:r>
          </a:p>
        </p:txBody>
      </p:sp>
      <p:sp>
        <p:nvSpPr>
          <p:cNvPr id="617479" name="Text Box 7"/>
          <p:cNvSpPr txBox="1">
            <a:spLocks noChangeArrowheads="1"/>
          </p:cNvSpPr>
          <p:nvPr/>
        </p:nvSpPr>
        <p:spPr bwMode="auto">
          <a:xfrm>
            <a:off x="2009775" y="3484563"/>
            <a:ext cx="51514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b="1">
                <a:latin typeface="Tahoma" panose="020B0604030504040204" pitchFamily="34" charset="0"/>
              </a:rPr>
              <a:t>Vietnam War</a:t>
            </a:r>
          </a:p>
        </p:txBody>
      </p:sp>
      <p:sp>
        <p:nvSpPr>
          <p:cNvPr id="617480" name="Text Box 8"/>
          <p:cNvSpPr txBox="1">
            <a:spLocks noChangeArrowheads="1"/>
          </p:cNvSpPr>
          <p:nvPr/>
        </p:nvSpPr>
        <p:spPr bwMode="auto">
          <a:xfrm>
            <a:off x="2014538" y="3514725"/>
            <a:ext cx="515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25000"/>
              </a:spcBef>
              <a:buFontTx/>
              <a:buNone/>
            </a:pPr>
            <a:r>
              <a:rPr lang="en-US" altLang="en-US" sz="4000" b="1">
                <a:latin typeface="Tahoma" panose="020B0604030504040204" pitchFamily="34" charset="0"/>
              </a:rPr>
              <a:t>Television</a:t>
            </a:r>
          </a:p>
        </p:txBody>
      </p:sp>
      <p:sp>
        <p:nvSpPr>
          <p:cNvPr id="617481" name="Text Box 9"/>
          <p:cNvSpPr txBox="1">
            <a:spLocks noChangeArrowheads="1"/>
          </p:cNvSpPr>
          <p:nvPr/>
        </p:nvSpPr>
        <p:spPr bwMode="auto">
          <a:xfrm>
            <a:off x="2000250" y="3405188"/>
            <a:ext cx="5148263"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FontTx/>
              <a:buNone/>
            </a:pPr>
            <a:r>
              <a:rPr lang="en-US" altLang="en-US" b="1">
                <a:latin typeface="Tahoma" panose="020B0604030504040204" pitchFamily="34" charset="0"/>
              </a:rPr>
              <a:t>Kennedy and King </a:t>
            </a:r>
            <a:r>
              <a:rPr lang="en-US" altLang="en-US" b="1">
                <a:solidFill>
                  <a:srgbClr val="FF00FF"/>
                </a:solidFill>
                <a:latin typeface="Tahoma" panose="020B0604030504040204" pitchFamily="34" charset="0"/>
              </a:rPr>
              <a:t/>
            </a:r>
            <a:br>
              <a:rPr lang="en-US" altLang="en-US" b="1">
                <a:solidFill>
                  <a:srgbClr val="FF00FF"/>
                </a:solidFill>
                <a:latin typeface="Tahoma" panose="020B0604030504040204" pitchFamily="34" charset="0"/>
              </a:rPr>
            </a:br>
            <a:r>
              <a:rPr lang="en-US" altLang="en-US" b="1">
                <a:latin typeface="Tahoma" panose="020B0604030504040204" pitchFamily="34" charset="0"/>
              </a:rPr>
              <a:t>assassinations</a:t>
            </a:r>
          </a:p>
        </p:txBody>
      </p:sp>
      <p:sp>
        <p:nvSpPr>
          <p:cNvPr id="20490" name="Rectangle 10"/>
          <p:cNvSpPr>
            <a:spLocks noGrp="1" noChangeArrowheads="1"/>
          </p:cNvSpPr>
          <p:nvPr>
            <p:ph type="title"/>
          </p:nvPr>
        </p:nvSpPr>
        <p:spPr>
          <a:xfrm>
            <a:off x="19050" y="207963"/>
            <a:ext cx="9144000" cy="1143000"/>
          </a:xfrm>
          <a:noFill/>
        </p:spPr>
        <p:txBody>
          <a:bodyPr/>
          <a:lstStyle/>
          <a:p>
            <a:pPr eaLnBrk="1" hangingPunct="1"/>
            <a:r>
              <a:rPr lang="en-US" altLang="en-US" b="1"/>
              <a:t>Formative Influences: Boomers</a:t>
            </a:r>
          </a:p>
        </p:txBody>
      </p:sp>
      <p:sp>
        <p:nvSpPr>
          <p:cNvPr id="617483" name="AutoShape 11"/>
          <p:cNvSpPr>
            <a:spLocks noChangeArrowheads="1"/>
          </p:cNvSpPr>
          <p:nvPr/>
        </p:nvSpPr>
        <p:spPr bwMode="auto">
          <a:xfrm>
            <a:off x="2320925" y="2578100"/>
            <a:ext cx="4800600" cy="3381375"/>
          </a:xfrm>
          <a:prstGeom prst="roundRect">
            <a:avLst>
              <a:gd name="adj" fmla="val 16667"/>
            </a:avLst>
          </a:prstGeom>
          <a:solidFill>
            <a:srgbClr val="7C6E6E"/>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endParaRPr lang="en-US" altLang="en-US" sz="2400">
              <a:latin typeface="Times New Roman" panose="02020603050405020304" pitchFamily="18" charset="0"/>
            </a:endParaRPr>
          </a:p>
        </p:txBody>
      </p:sp>
      <p:sp>
        <p:nvSpPr>
          <p:cNvPr id="617484" name="Rectangle 12"/>
          <p:cNvSpPr>
            <a:spLocks noGrp="1" noChangeArrowheads="1"/>
          </p:cNvSpPr>
          <p:nvPr>
            <p:ph type="body" idx="1"/>
          </p:nvPr>
        </p:nvSpPr>
        <p:spPr>
          <a:xfrm>
            <a:off x="2306638" y="2578100"/>
            <a:ext cx="4814887" cy="4525963"/>
          </a:xfrm>
        </p:spPr>
        <p:txBody>
          <a:bodyPr/>
          <a:lstStyle/>
          <a:p>
            <a:pPr marL="225425" indent="-225425" eaLnBrk="1" hangingPunct="1"/>
            <a:r>
              <a:rPr lang="en-US" altLang="en-US" sz="2300">
                <a:solidFill>
                  <a:schemeClr val="bg1"/>
                </a:solidFill>
              </a:rPr>
              <a:t>Television</a:t>
            </a:r>
          </a:p>
          <a:p>
            <a:pPr marL="225425" indent="-225425" eaLnBrk="1" hangingPunct="1"/>
            <a:r>
              <a:rPr lang="en-US" altLang="en-US" sz="2300">
                <a:solidFill>
                  <a:schemeClr val="bg1"/>
                </a:solidFill>
              </a:rPr>
              <a:t>Cold War and nuclear weapons  </a:t>
            </a:r>
          </a:p>
          <a:p>
            <a:pPr marL="225425" indent="-225425" eaLnBrk="1" hangingPunct="1"/>
            <a:r>
              <a:rPr lang="en-US" altLang="en-US" sz="2300">
                <a:solidFill>
                  <a:schemeClr val="bg1"/>
                </a:solidFill>
              </a:rPr>
              <a:t>Civil rights</a:t>
            </a:r>
          </a:p>
          <a:p>
            <a:pPr marL="225425" indent="-225425" eaLnBrk="1" hangingPunct="1"/>
            <a:r>
              <a:rPr lang="en-US" altLang="en-US" sz="2300">
                <a:solidFill>
                  <a:schemeClr val="bg1"/>
                </a:solidFill>
              </a:rPr>
              <a:t>Kennedy and King assassinations </a:t>
            </a:r>
          </a:p>
          <a:p>
            <a:pPr marL="225425" indent="-225425" eaLnBrk="1" hangingPunct="1"/>
            <a:r>
              <a:rPr lang="en-US" altLang="en-US" sz="2300">
                <a:solidFill>
                  <a:schemeClr val="bg1"/>
                </a:solidFill>
              </a:rPr>
              <a:t>Vietnam War</a:t>
            </a:r>
          </a:p>
          <a:p>
            <a:pPr marL="225425" indent="-225425" eaLnBrk="1" hangingPunct="1"/>
            <a:r>
              <a:rPr lang="en-US" altLang="en-US" sz="2300">
                <a:solidFill>
                  <a:schemeClr val="bg1"/>
                </a:solidFill>
              </a:rPr>
              <a:t>Sexual revolution, music </a:t>
            </a:r>
            <a:r>
              <a:rPr lang="en-US" altLang="en-US" sz="2300">
                <a:solidFill>
                  <a:srgbClr val="FF00FF"/>
                </a:solidFill>
              </a:rPr>
              <a:t/>
            </a:r>
            <a:br>
              <a:rPr lang="en-US" altLang="en-US" sz="2300">
                <a:solidFill>
                  <a:srgbClr val="FF00FF"/>
                </a:solidFill>
              </a:rPr>
            </a:br>
            <a:r>
              <a:rPr lang="en-US" altLang="en-US" sz="2300">
                <a:solidFill>
                  <a:schemeClr val="bg1"/>
                </a:solidFill>
              </a:rPr>
              <a:t>and drug culture </a:t>
            </a:r>
          </a:p>
          <a:p>
            <a:pPr marL="225425" indent="-225425" eaLnBrk="1" hangingPunct="1"/>
            <a:r>
              <a:rPr lang="en-US" altLang="en-US" sz="2300">
                <a:solidFill>
                  <a:schemeClr val="bg1"/>
                </a:solidFill>
              </a:rPr>
              <a:t>Space travel and </a:t>
            </a:r>
            <a:r>
              <a:rPr lang="en-US" altLang="en-US" sz="2300">
                <a:solidFill>
                  <a:srgbClr val="FF00FF"/>
                </a:solidFill>
              </a:rPr>
              <a:t/>
            </a:r>
            <a:br>
              <a:rPr lang="en-US" altLang="en-US" sz="2300">
                <a:solidFill>
                  <a:srgbClr val="FF00FF"/>
                </a:solidFill>
              </a:rPr>
            </a:br>
            <a:r>
              <a:rPr lang="en-US" altLang="en-US" sz="2300">
                <a:solidFill>
                  <a:schemeClr val="bg1"/>
                </a:solidFill>
              </a:rPr>
              <a:t>environmental concerns</a:t>
            </a:r>
          </a:p>
        </p:txBody>
      </p:sp>
      <p:sp>
        <p:nvSpPr>
          <p:cNvPr id="20493" name="Text Box 13"/>
          <p:cNvSpPr txBox="1">
            <a:spLocks noChangeArrowheads="1"/>
          </p:cNvSpPr>
          <p:nvPr/>
        </p:nvSpPr>
        <p:spPr bwMode="auto">
          <a:xfrm>
            <a:off x="7823200" y="-1206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1748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17484">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17484">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17484">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17484">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7484">
                                            <p:txEl>
                                              <p:pRg st="5" end="5"/>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17484">
                                            <p:txEl>
                                              <p:pRg st="6" end="6"/>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748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17480"/>
                                        </p:tgtEl>
                                        <p:attrNameLst>
                                          <p:attrName>style.visibility</p:attrName>
                                        </p:attrNameLst>
                                      </p:cBhvr>
                                      <p:to>
                                        <p:strVal val="visible"/>
                                      </p:to>
                                    </p:set>
                                    <p:animEffect transition="in" filter="fade">
                                      <p:cBhvr>
                                        <p:cTn id="25" dur="500"/>
                                        <p:tgtEl>
                                          <p:spTgt spid="6174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7477"/>
                                        </p:tgtEl>
                                        <p:attrNameLst>
                                          <p:attrName>style.visibility</p:attrName>
                                        </p:attrNameLst>
                                      </p:cBhvr>
                                      <p:to>
                                        <p:strVal val="visible"/>
                                      </p:to>
                                    </p:set>
                                    <p:animEffect transition="in" filter="fade">
                                      <p:cBhvr>
                                        <p:cTn id="30" dur="500"/>
                                        <p:tgtEl>
                                          <p:spTgt spid="617477"/>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61748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7478"/>
                                        </p:tgtEl>
                                        <p:attrNameLst>
                                          <p:attrName>style.visibility</p:attrName>
                                        </p:attrNameLst>
                                      </p:cBhvr>
                                      <p:to>
                                        <p:strVal val="visible"/>
                                      </p:to>
                                    </p:set>
                                    <p:animEffect transition="in" filter="fade">
                                      <p:cBhvr>
                                        <p:cTn id="37" dur="500"/>
                                        <p:tgtEl>
                                          <p:spTgt spid="617478"/>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61747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17481"/>
                                        </p:tgtEl>
                                        <p:attrNameLst>
                                          <p:attrName>style.visibility</p:attrName>
                                        </p:attrNameLst>
                                      </p:cBhvr>
                                      <p:to>
                                        <p:strVal val="visible"/>
                                      </p:to>
                                    </p:set>
                                    <p:animEffect transition="in" filter="fade">
                                      <p:cBhvr>
                                        <p:cTn id="44" dur="500"/>
                                        <p:tgtEl>
                                          <p:spTgt spid="617481"/>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617478"/>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7479"/>
                                        </p:tgtEl>
                                        <p:attrNameLst>
                                          <p:attrName>style.visibility</p:attrName>
                                        </p:attrNameLst>
                                      </p:cBhvr>
                                      <p:to>
                                        <p:strVal val="visible"/>
                                      </p:to>
                                    </p:set>
                                    <p:animEffect transition="in" filter="fade">
                                      <p:cBhvr>
                                        <p:cTn id="51" dur="500"/>
                                        <p:tgtEl>
                                          <p:spTgt spid="617479"/>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617481"/>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17475"/>
                                        </p:tgtEl>
                                        <p:attrNameLst>
                                          <p:attrName>style.visibility</p:attrName>
                                        </p:attrNameLst>
                                      </p:cBhvr>
                                      <p:to>
                                        <p:strVal val="visible"/>
                                      </p:to>
                                    </p:set>
                                    <p:animEffect transition="in" filter="fade">
                                      <p:cBhvr>
                                        <p:cTn id="58" dur="500"/>
                                        <p:tgtEl>
                                          <p:spTgt spid="617475"/>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617479"/>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7476"/>
                                        </p:tgtEl>
                                        <p:attrNameLst>
                                          <p:attrName>style.visibility</p:attrName>
                                        </p:attrNameLst>
                                      </p:cBhvr>
                                      <p:to>
                                        <p:strVal val="visible"/>
                                      </p:to>
                                    </p:set>
                                    <p:animEffect transition="in" filter="fade">
                                      <p:cBhvr>
                                        <p:cTn id="65" dur="500"/>
                                        <p:tgtEl>
                                          <p:spTgt spid="617476"/>
                                        </p:tgtEl>
                                      </p:cBhvr>
                                    </p:animEffect>
                                  </p:childTnLst>
                                </p:cTn>
                              </p:par>
                              <p:par>
                                <p:cTn id="66" presetID="1" presetClass="exit" presetSubtype="0" fill="hold" grpId="1" nodeType="withEffect">
                                  <p:stCondLst>
                                    <p:cond delay="0"/>
                                  </p:stCondLst>
                                  <p:childTnLst>
                                    <p:set>
                                      <p:cBhvr>
                                        <p:cTn id="67" dur="1" fill="hold">
                                          <p:stCondLst>
                                            <p:cond delay="0"/>
                                          </p:stCondLst>
                                        </p:cTn>
                                        <p:tgtEl>
                                          <p:spTgt spid="6174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p:bldP spid="617475" grpId="1"/>
      <p:bldP spid="617476" grpId="0"/>
      <p:bldP spid="617477" grpId="0"/>
      <p:bldP spid="617477" grpId="1"/>
      <p:bldP spid="617478" grpId="0"/>
      <p:bldP spid="617478" grpId="1"/>
      <p:bldP spid="617479" grpId="0"/>
      <p:bldP spid="617479" grpId="1"/>
      <p:bldP spid="617480" grpId="0"/>
      <p:bldP spid="617480" grpId="1"/>
      <p:bldP spid="617481" grpId="0"/>
      <p:bldP spid="617481" grpId="1"/>
      <p:bldP spid="6174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AutoShape 2"/>
          <p:cNvSpPr>
            <a:spLocks noChangeArrowheads="1"/>
          </p:cNvSpPr>
          <p:nvPr/>
        </p:nvSpPr>
        <p:spPr bwMode="auto">
          <a:xfrm>
            <a:off x="2089150" y="1657350"/>
            <a:ext cx="5038725" cy="3448050"/>
          </a:xfrm>
          <a:prstGeom prst="roundRect">
            <a:avLst>
              <a:gd name="adj" fmla="val 16667"/>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pic>
        <p:nvPicPr>
          <p:cNvPr id="22531" name="Picture 3" descr="vintage mac computer"/>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009650" y="420688"/>
            <a:ext cx="7124700" cy="901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788" name="Text Box 4"/>
          <p:cNvSpPr txBox="1">
            <a:spLocks noChangeArrowheads="1"/>
          </p:cNvSpPr>
          <p:nvPr/>
        </p:nvSpPr>
        <p:spPr bwMode="auto">
          <a:xfrm>
            <a:off x="2220913" y="2889250"/>
            <a:ext cx="4827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a:solidFill>
                  <a:srgbClr val="FFFF00"/>
                </a:solidFill>
                <a:latin typeface="Tahoma" panose="020B0604030504040204" pitchFamily="34" charset="0"/>
              </a:rPr>
              <a:t>Computers</a:t>
            </a:r>
          </a:p>
        </p:txBody>
      </p:sp>
      <p:sp>
        <p:nvSpPr>
          <p:cNvPr id="630789" name="Text Box 5"/>
          <p:cNvSpPr txBox="1">
            <a:spLocks noChangeArrowheads="1"/>
          </p:cNvSpPr>
          <p:nvPr/>
        </p:nvSpPr>
        <p:spPr bwMode="auto">
          <a:xfrm>
            <a:off x="2124075" y="2889250"/>
            <a:ext cx="495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a:solidFill>
                  <a:srgbClr val="FFFF00"/>
                </a:solidFill>
                <a:latin typeface="Tahoma" panose="020B0604030504040204" pitchFamily="34" charset="0"/>
              </a:rPr>
              <a:t>Women’s liberation</a:t>
            </a:r>
          </a:p>
        </p:txBody>
      </p:sp>
      <p:sp>
        <p:nvSpPr>
          <p:cNvPr id="630790" name="Text Box 6"/>
          <p:cNvSpPr txBox="1">
            <a:spLocks noChangeArrowheads="1"/>
          </p:cNvSpPr>
          <p:nvPr/>
        </p:nvSpPr>
        <p:spPr bwMode="auto">
          <a:xfrm>
            <a:off x="2101850" y="2703513"/>
            <a:ext cx="49815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a:solidFill>
                  <a:srgbClr val="FFFF00"/>
                </a:solidFill>
                <a:latin typeface="Tahoma" panose="020B0604030504040204" pitchFamily="34" charset="0"/>
              </a:rPr>
              <a:t>Watergate, end of Vietnam </a:t>
            </a:r>
            <a:r>
              <a:rPr lang="en-US" altLang="en-US" sz="2400">
                <a:solidFill>
                  <a:srgbClr val="FF00FF"/>
                </a:solidFill>
                <a:latin typeface="Tahoma" panose="020B0604030504040204" pitchFamily="34" charset="0"/>
              </a:rPr>
              <a:t/>
            </a:r>
            <a:br>
              <a:rPr lang="en-US" altLang="en-US" sz="2400">
                <a:solidFill>
                  <a:srgbClr val="FF00FF"/>
                </a:solidFill>
                <a:latin typeface="Tahoma" panose="020B0604030504040204" pitchFamily="34" charset="0"/>
              </a:rPr>
            </a:br>
            <a:r>
              <a:rPr lang="en-US" altLang="en-US" sz="2400">
                <a:solidFill>
                  <a:srgbClr val="FFFF00"/>
                </a:solidFill>
                <a:latin typeface="Tahoma" panose="020B0604030504040204" pitchFamily="34" charset="0"/>
              </a:rPr>
              <a:t>War, and energy crisis</a:t>
            </a:r>
          </a:p>
        </p:txBody>
      </p:sp>
      <p:sp>
        <p:nvSpPr>
          <p:cNvPr id="630791" name="Text Box 7"/>
          <p:cNvSpPr txBox="1">
            <a:spLocks noChangeArrowheads="1"/>
          </p:cNvSpPr>
          <p:nvPr/>
        </p:nvSpPr>
        <p:spPr bwMode="auto">
          <a:xfrm>
            <a:off x="2060575" y="2889250"/>
            <a:ext cx="502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a:solidFill>
                  <a:srgbClr val="FFFF00"/>
                </a:solidFill>
                <a:latin typeface="Tahoma" panose="020B0604030504040204" pitchFamily="34" charset="0"/>
              </a:rPr>
              <a:t>Yuppies and the age of excess</a:t>
            </a:r>
          </a:p>
        </p:txBody>
      </p:sp>
      <p:sp>
        <p:nvSpPr>
          <p:cNvPr id="630792" name="Text Box 8"/>
          <p:cNvSpPr txBox="1">
            <a:spLocks noChangeArrowheads="1"/>
          </p:cNvSpPr>
          <p:nvPr/>
        </p:nvSpPr>
        <p:spPr bwMode="auto">
          <a:xfrm>
            <a:off x="2089150" y="2709863"/>
            <a:ext cx="50085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a:solidFill>
                  <a:srgbClr val="FFFF00"/>
                </a:solidFill>
                <a:latin typeface="Tahoma" panose="020B0604030504040204" pitchFamily="34" charset="0"/>
              </a:rPr>
              <a:t>Hostages in Iran, war and </a:t>
            </a:r>
            <a:r>
              <a:rPr lang="en-US" altLang="en-US" sz="2400">
                <a:solidFill>
                  <a:srgbClr val="FF00FF"/>
                </a:solidFill>
                <a:latin typeface="Tahoma" panose="020B0604030504040204" pitchFamily="34" charset="0"/>
              </a:rPr>
              <a:t/>
            </a:r>
            <a:br>
              <a:rPr lang="en-US" altLang="en-US" sz="2400">
                <a:solidFill>
                  <a:srgbClr val="FF00FF"/>
                </a:solidFill>
                <a:latin typeface="Tahoma" panose="020B0604030504040204" pitchFamily="34" charset="0"/>
              </a:rPr>
            </a:br>
            <a:r>
              <a:rPr lang="en-US" altLang="en-US" sz="2400">
                <a:solidFill>
                  <a:srgbClr val="FFFF00"/>
                </a:solidFill>
                <a:latin typeface="Tahoma" panose="020B0604030504040204" pitchFamily="34" charset="0"/>
              </a:rPr>
              <a:t>peace in the Middle East</a:t>
            </a:r>
          </a:p>
        </p:txBody>
      </p:sp>
      <p:sp>
        <p:nvSpPr>
          <p:cNvPr id="630793" name="Text Box 9"/>
          <p:cNvSpPr txBox="1">
            <a:spLocks noChangeArrowheads="1"/>
          </p:cNvSpPr>
          <p:nvPr/>
        </p:nvSpPr>
        <p:spPr bwMode="auto">
          <a:xfrm>
            <a:off x="2076450" y="2976563"/>
            <a:ext cx="50069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30000"/>
              </a:spcBef>
              <a:buFontTx/>
              <a:buNone/>
            </a:pPr>
            <a:r>
              <a:rPr lang="en-US" altLang="en-US" sz="2400">
                <a:solidFill>
                  <a:srgbClr val="FFFF00"/>
                </a:solidFill>
                <a:latin typeface="Tahoma" panose="020B0604030504040204" pitchFamily="34" charset="0"/>
              </a:rPr>
              <a:t>Reagan era</a:t>
            </a:r>
            <a:endParaRPr lang="en-US" altLang="en-US" sz="2400">
              <a:solidFill>
                <a:srgbClr val="FFFF00"/>
              </a:solidFill>
              <a:latin typeface="Times New Roman" panose="02020603050405020304" pitchFamily="18" charset="0"/>
            </a:endParaRPr>
          </a:p>
        </p:txBody>
      </p:sp>
      <p:sp>
        <p:nvSpPr>
          <p:cNvPr id="22538" name="Rectangle 10"/>
          <p:cNvSpPr>
            <a:spLocks noGrp="1" noChangeArrowheads="1"/>
          </p:cNvSpPr>
          <p:nvPr>
            <p:ph type="title"/>
          </p:nvPr>
        </p:nvSpPr>
        <p:spPr>
          <a:xfrm>
            <a:off x="795338" y="242888"/>
            <a:ext cx="7681912" cy="1304925"/>
          </a:xfrm>
        </p:spPr>
        <p:txBody>
          <a:bodyPr/>
          <a:lstStyle/>
          <a:p>
            <a:pPr eaLnBrk="1" hangingPunct="1"/>
            <a:r>
              <a:rPr lang="en-US" altLang="en-US" sz="4200" b="1"/>
              <a:t>Formative Influences</a:t>
            </a:r>
            <a:r>
              <a:rPr lang="en-US" altLang="en-US" sz="4300" b="1"/>
              <a:t>:</a:t>
            </a:r>
            <a:r>
              <a:rPr lang="en-US" altLang="en-US" sz="3300" b="1"/>
              <a:t> </a:t>
            </a:r>
            <a:r>
              <a:rPr lang="en-US" altLang="en-US" sz="4200" b="1"/>
              <a:t>Xers</a:t>
            </a:r>
          </a:p>
        </p:txBody>
      </p:sp>
      <p:sp>
        <p:nvSpPr>
          <p:cNvPr id="630797" name="AutoShape 13"/>
          <p:cNvSpPr>
            <a:spLocks noChangeArrowheads="1"/>
          </p:cNvSpPr>
          <p:nvPr/>
        </p:nvSpPr>
        <p:spPr bwMode="auto">
          <a:xfrm>
            <a:off x="2239963" y="1689100"/>
            <a:ext cx="4679950" cy="3124200"/>
          </a:xfrm>
          <a:prstGeom prst="roundRect">
            <a:avLst>
              <a:gd name="adj" fmla="val 16667"/>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630798" name="Rectangle 14"/>
          <p:cNvSpPr>
            <a:spLocks noGrp="1" noChangeArrowheads="1"/>
          </p:cNvSpPr>
          <p:nvPr>
            <p:ph type="body" idx="1"/>
          </p:nvPr>
        </p:nvSpPr>
        <p:spPr>
          <a:xfrm>
            <a:off x="2279650" y="1722438"/>
            <a:ext cx="4867275" cy="3190875"/>
          </a:xfrm>
        </p:spPr>
        <p:txBody>
          <a:bodyPr/>
          <a:lstStyle/>
          <a:p>
            <a:pPr marL="277813" indent="-277813" eaLnBrk="1" hangingPunct="1">
              <a:spcBef>
                <a:spcPct val="30000"/>
              </a:spcBef>
            </a:pPr>
            <a:r>
              <a:rPr lang="en-US" altLang="en-US" sz="2400">
                <a:solidFill>
                  <a:schemeClr val="bg1"/>
                </a:solidFill>
                <a:latin typeface="Tahoma" panose="020B0604030504040204" pitchFamily="34" charset="0"/>
              </a:rPr>
              <a:t>Computers</a:t>
            </a:r>
          </a:p>
          <a:p>
            <a:pPr marL="277813" indent="-277813" eaLnBrk="1" hangingPunct="1">
              <a:spcBef>
                <a:spcPct val="30000"/>
              </a:spcBef>
            </a:pPr>
            <a:r>
              <a:rPr lang="en-US" altLang="en-US" sz="2400">
                <a:solidFill>
                  <a:schemeClr val="bg1"/>
                </a:solidFill>
                <a:latin typeface="Tahoma" panose="020B0604030504040204" pitchFamily="34" charset="0"/>
              </a:rPr>
              <a:t>Women’s liberation</a:t>
            </a:r>
          </a:p>
          <a:p>
            <a:pPr marL="277813" indent="-277813" eaLnBrk="1" hangingPunct="1">
              <a:spcBef>
                <a:spcPct val="30000"/>
              </a:spcBef>
            </a:pPr>
            <a:r>
              <a:rPr lang="en-US" altLang="en-US" sz="2400">
                <a:solidFill>
                  <a:schemeClr val="bg1"/>
                </a:solidFill>
                <a:latin typeface="Tahoma" panose="020B0604030504040204" pitchFamily="34" charset="0"/>
              </a:rPr>
              <a:t>Watergate, end of Vietnam </a:t>
            </a:r>
            <a:r>
              <a:rPr lang="en-US" altLang="en-US" sz="2400">
                <a:solidFill>
                  <a:srgbClr val="FF00FF"/>
                </a:solidFill>
                <a:latin typeface="Tahoma" panose="020B0604030504040204" pitchFamily="34" charset="0"/>
              </a:rPr>
              <a:t/>
            </a:r>
            <a:br>
              <a:rPr lang="en-US" altLang="en-US" sz="2400">
                <a:solidFill>
                  <a:srgbClr val="FF00FF"/>
                </a:solidFill>
                <a:latin typeface="Tahoma" panose="020B0604030504040204" pitchFamily="34" charset="0"/>
              </a:rPr>
            </a:br>
            <a:r>
              <a:rPr lang="en-US" altLang="en-US" sz="2400">
                <a:solidFill>
                  <a:schemeClr val="bg1"/>
                </a:solidFill>
                <a:latin typeface="Tahoma" panose="020B0604030504040204" pitchFamily="34" charset="0"/>
              </a:rPr>
              <a:t>War, and energy crisis</a:t>
            </a:r>
          </a:p>
          <a:p>
            <a:pPr marL="277813" indent="-277813" eaLnBrk="1" hangingPunct="1">
              <a:spcBef>
                <a:spcPct val="30000"/>
              </a:spcBef>
            </a:pPr>
            <a:r>
              <a:rPr lang="en-US" altLang="en-US" sz="2400">
                <a:solidFill>
                  <a:schemeClr val="bg1"/>
                </a:solidFill>
                <a:latin typeface="Tahoma" panose="020B0604030504040204" pitchFamily="34" charset="0"/>
              </a:rPr>
              <a:t>Hostages in Iran, war and </a:t>
            </a:r>
            <a:r>
              <a:rPr lang="en-US" altLang="en-US" sz="2400">
                <a:solidFill>
                  <a:srgbClr val="FF00FF"/>
                </a:solidFill>
                <a:latin typeface="Tahoma" panose="020B0604030504040204" pitchFamily="34" charset="0"/>
              </a:rPr>
              <a:t/>
            </a:r>
            <a:br>
              <a:rPr lang="en-US" altLang="en-US" sz="2400">
                <a:solidFill>
                  <a:srgbClr val="FF00FF"/>
                </a:solidFill>
                <a:latin typeface="Tahoma" panose="020B0604030504040204" pitchFamily="34" charset="0"/>
              </a:rPr>
            </a:br>
            <a:r>
              <a:rPr lang="en-US" altLang="en-US" sz="2400">
                <a:solidFill>
                  <a:schemeClr val="bg1"/>
                </a:solidFill>
                <a:latin typeface="Tahoma" panose="020B0604030504040204" pitchFamily="34" charset="0"/>
              </a:rPr>
              <a:t>peace in the Middle East</a:t>
            </a:r>
          </a:p>
          <a:p>
            <a:pPr marL="277813" indent="-277813" eaLnBrk="1" hangingPunct="1">
              <a:spcBef>
                <a:spcPct val="30000"/>
              </a:spcBef>
            </a:pPr>
            <a:r>
              <a:rPr lang="en-US" altLang="en-US" sz="2400">
                <a:solidFill>
                  <a:schemeClr val="bg1"/>
                </a:solidFill>
                <a:latin typeface="Tahoma" panose="020B0604030504040204" pitchFamily="34" charset="0"/>
              </a:rPr>
              <a:t>Reagan era</a:t>
            </a:r>
          </a:p>
          <a:p>
            <a:pPr marL="277813" indent="-277813" eaLnBrk="1" hangingPunct="1">
              <a:spcBef>
                <a:spcPct val="30000"/>
              </a:spcBef>
            </a:pPr>
            <a:r>
              <a:rPr lang="en-US" altLang="en-US" sz="2400">
                <a:solidFill>
                  <a:schemeClr val="bg1"/>
                </a:solidFill>
                <a:latin typeface="Tahoma" panose="020B0604030504040204" pitchFamily="34" charset="0"/>
              </a:rPr>
              <a:t>Yuppies and the age of excess</a:t>
            </a:r>
          </a:p>
        </p:txBody>
      </p:sp>
      <p:sp>
        <p:nvSpPr>
          <p:cNvPr id="630801" name="AutoShape 17"/>
          <p:cNvSpPr>
            <a:spLocks noChangeArrowheads="1"/>
          </p:cNvSpPr>
          <p:nvPr/>
        </p:nvSpPr>
        <p:spPr bwMode="auto">
          <a:xfrm>
            <a:off x="2189163" y="1663700"/>
            <a:ext cx="4745037" cy="3455988"/>
          </a:xfrm>
          <a:prstGeom prst="roundRect">
            <a:avLst>
              <a:gd name="adj" fmla="val 16667"/>
            </a:avLst>
          </a:prstGeom>
          <a:solidFill>
            <a:srgbClr val="FFFF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endParaRPr lang="en-US" altLang="en-US" sz="2400">
              <a:latin typeface="Times New Roman" panose="02020603050405020304" pitchFamily="18" charset="0"/>
            </a:endParaRPr>
          </a:p>
        </p:txBody>
      </p:sp>
      <p:sp>
        <p:nvSpPr>
          <p:cNvPr id="630802" name="Rectangle 18"/>
          <p:cNvSpPr>
            <a:spLocks noChangeArrowheads="1"/>
          </p:cNvSpPr>
          <p:nvPr/>
        </p:nvSpPr>
        <p:spPr bwMode="auto">
          <a:xfrm>
            <a:off x="2259013" y="1747838"/>
            <a:ext cx="48672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7813" indent="-277813">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US" altLang="en-US" sz="2400">
                <a:latin typeface="Tahoma" panose="020B0604030504040204" pitchFamily="34" charset="0"/>
              </a:rPr>
              <a:t>Computers</a:t>
            </a:r>
          </a:p>
          <a:p>
            <a:pPr eaLnBrk="1" hangingPunct="1">
              <a:spcBef>
                <a:spcPct val="30000"/>
              </a:spcBef>
            </a:pPr>
            <a:r>
              <a:rPr lang="en-US" altLang="en-US" sz="2400">
                <a:latin typeface="Tahoma" panose="020B0604030504040204" pitchFamily="34" charset="0"/>
              </a:rPr>
              <a:t>Women’s liberation</a:t>
            </a:r>
          </a:p>
          <a:p>
            <a:pPr eaLnBrk="1" hangingPunct="1">
              <a:spcBef>
                <a:spcPct val="30000"/>
              </a:spcBef>
            </a:pPr>
            <a:r>
              <a:rPr lang="en-US" altLang="en-US" sz="2400">
                <a:latin typeface="Tahoma" panose="020B0604030504040204" pitchFamily="34" charset="0"/>
              </a:rPr>
              <a:t>Watergate, end of Vietnam </a:t>
            </a:r>
            <a:r>
              <a:rPr lang="en-US" altLang="en-US" sz="2400">
                <a:solidFill>
                  <a:srgbClr val="FF00FF"/>
                </a:solidFill>
                <a:latin typeface="Tahoma" panose="020B0604030504040204" pitchFamily="34" charset="0"/>
              </a:rPr>
              <a:t/>
            </a:r>
            <a:br>
              <a:rPr lang="en-US" altLang="en-US" sz="2400">
                <a:solidFill>
                  <a:srgbClr val="FF00FF"/>
                </a:solidFill>
                <a:latin typeface="Tahoma" panose="020B0604030504040204" pitchFamily="34" charset="0"/>
              </a:rPr>
            </a:br>
            <a:r>
              <a:rPr lang="en-US" altLang="en-US" sz="2400">
                <a:latin typeface="Tahoma" panose="020B0604030504040204" pitchFamily="34" charset="0"/>
              </a:rPr>
              <a:t>War, and energy crisis</a:t>
            </a:r>
          </a:p>
          <a:p>
            <a:pPr eaLnBrk="1" hangingPunct="1">
              <a:spcBef>
                <a:spcPct val="30000"/>
              </a:spcBef>
            </a:pPr>
            <a:r>
              <a:rPr lang="en-US" altLang="en-US" sz="2400">
                <a:latin typeface="Tahoma" panose="020B0604030504040204" pitchFamily="34" charset="0"/>
              </a:rPr>
              <a:t>Hostages in Iran, war and </a:t>
            </a:r>
            <a:r>
              <a:rPr lang="en-US" altLang="en-US" sz="2400">
                <a:solidFill>
                  <a:srgbClr val="FF00FF"/>
                </a:solidFill>
                <a:latin typeface="Tahoma" panose="020B0604030504040204" pitchFamily="34" charset="0"/>
              </a:rPr>
              <a:t/>
            </a:r>
            <a:br>
              <a:rPr lang="en-US" altLang="en-US" sz="2400">
                <a:solidFill>
                  <a:srgbClr val="FF00FF"/>
                </a:solidFill>
                <a:latin typeface="Tahoma" panose="020B0604030504040204" pitchFamily="34" charset="0"/>
              </a:rPr>
            </a:br>
            <a:r>
              <a:rPr lang="en-US" altLang="en-US" sz="2400">
                <a:latin typeface="Tahoma" panose="020B0604030504040204" pitchFamily="34" charset="0"/>
              </a:rPr>
              <a:t>peace in the Middle East</a:t>
            </a:r>
          </a:p>
          <a:p>
            <a:pPr eaLnBrk="1" hangingPunct="1">
              <a:spcBef>
                <a:spcPct val="30000"/>
              </a:spcBef>
            </a:pPr>
            <a:r>
              <a:rPr lang="en-US" altLang="en-US" sz="2400">
                <a:latin typeface="Tahoma" panose="020B0604030504040204" pitchFamily="34" charset="0"/>
              </a:rPr>
              <a:t>Reagan era</a:t>
            </a:r>
          </a:p>
          <a:p>
            <a:pPr eaLnBrk="1" hangingPunct="1">
              <a:spcBef>
                <a:spcPct val="30000"/>
              </a:spcBef>
            </a:pPr>
            <a:r>
              <a:rPr lang="en-US" altLang="en-US" sz="2400">
                <a:latin typeface="Tahoma" panose="020B0604030504040204" pitchFamily="34" charset="0"/>
              </a:rPr>
              <a:t>Yuppies and the age of excess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63080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30802">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30802">
                                            <p:txEl>
                                              <p:pRg st="1" end="1"/>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30802">
                                            <p:txEl>
                                              <p:pRg st="2" end="2"/>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30802">
                                            <p:txEl>
                                              <p:pRg st="3" end="3"/>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30802">
                                            <p:txEl>
                                              <p:pRg st="4" end="4"/>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30802">
                                            <p:txEl>
                                              <p:pRg st="5" end="5"/>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30802">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30802">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30802">
                                            <p:txEl>
                                              <p:pRg st="2" end="2"/>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30802">
                                            <p:txEl>
                                              <p:pRg st="3" end="3"/>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30802">
                                            <p:txEl>
                                              <p:pRg st="4" end="4"/>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30802">
                                            <p:txEl>
                                              <p:pRg st="5" end="5"/>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30798">
                                            <p:txEl>
                                              <p:pRg st="0" end="0"/>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3078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30798">
                                            <p:txEl>
                                              <p:pRg st="1" end="1"/>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30798">
                                            <p:txEl>
                                              <p:pRg st="2" end="2"/>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30798">
                                            <p:txEl>
                                              <p:pRg st="3" end="3"/>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30798">
                                            <p:txEl>
                                              <p:pRg st="4" end="4"/>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30798">
                                            <p:txEl>
                                              <p:pRg st="5" end="5"/>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63079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630788"/>
                                        </p:tgtEl>
                                        <p:attrNameLst>
                                          <p:attrName>style.visibility</p:attrName>
                                        </p:attrNameLst>
                                      </p:cBhvr>
                                      <p:to>
                                        <p:strVal val="visible"/>
                                      </p:to>
                                    </p:set>
                                    <p:anim calcmode="lin" valueType="num">
                                      <p:cBhvr>
                                        <p:cTn id="51" dur="500" fill="hold"/>
                                        <p:tgtEl>
                                          <p:spTgt spid="630788"/>
                                        </p:tgtEl>
                                        <p:attrNameLst>
                                          <p:attrName>ppt_w</p:attrName>
                                        </p:attrNameLst>
                                      </p:cBhvr>
                                      <p:tavLst>
                                        <p:tav tm="0">
                                          <p:val>
                                            <p:fltVal val="0"/>
                                          </p:val>
                                        </p:tav>
                                        <p:tav tm="100000">
                                          <p:val>
                                            <p:strVal val="#ppt_w"/>
                                          </p:val>
                                        </p:tav>
                                      </p:tavLst>
                                    </p:anim>
                                    <p:anim calcmode="lin" valueType="num">
                                      <p:cBhvr>
                                        <p:cTn id="52" dur="500" fill="hold"/>
                                        <p:tgtEl>
                                          <p:spTgt spid="630788"/>
                                        </p:tgtEl>
                                        <p:attrNameLst>
                                          <p:attrName>ppt_h</p:attrName>
                                        </p:attrNameLst>
                                      </p:cBhvr>
                                      <p:tavLst>
                                        <p:tav tm="0">
                                          <p:val>
                                            <p:fltVal val="0"/>
                                          </p:val>
                                        </p:tav>
                                        <p:tav tm="100000">
                                          <p:val>
                                            <p:strVal val="#ppt_h"/>
                                          </p:val>
                                        </p:tav>
                                      </p:tavLst>
                                    </p:anim>
                                    <p:animEffect transition="in" filter="fade">
                                      <p:cBhvr>
                                        <p:cTn id="53" dur="500"/>
                                        <p:tgtEl>
                                          <p:spTgt spid="63078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630789"/>
                                        </p:tgtEl>
                                        <p:attrNameLst>
                                          <p:attrName>style.visibility</p:attrName>
                                        </p:attrNameLst>
                                      </p:cBhvr>
                                      <p:to>
                                        <p:strVal val="visible"/>
                                      </p:to>
                                    </p:set>
                                    <p:anim calcmode="lin" valueType="num">
                                      <p:cBhvr>
                                        <p:cTn id="58" dur="500" fill="hold"/>
                                        <p:tgtEl>
                                          <p:spTgt spid="630789"/>
                                        </p:tgtEl>
                                        <p:attrNameLst>
                                          <p:attrName>ppt_w</p:attrName>
                                        </p:attrNameLst>
                                      </p:cBhvr>
                                      <p:tavLst>
                                        <p:tav tm="0">
                                          <p:val>
                                            <p:fltVal val="0"/>
                                          </p:val>
                                        </p:tav>
                                        <p:tav tm="100000">
                                          <p:val>
                                            <p:strVal val="#ppt_w"/>
                                          </p:val>
                                        </p:tav>
                                      </p:tavLst>
                                    </p:anim>
                                    <p:anim calcmode="lin" valueType="num">
                                      <p:cBhvr>
                                        <p:cTn id="59" dur="500" fill="hold"/>
                                        <p:tgtEl>
                                          <p:spTgt spid="630789"/>
                                        </p:tgtEl>
                                        <p:attrNameLst>
                                          <p:attrName>ppt_h</p:attrName>
                                        </p:attrNameLst>
                                      </p:cBhvr>
                                      <p:tavLst>
                                        <p:tav tm="0">
                                          <p:val>
                                            <p:fltVal val="0"/>
                                          </p:val>
                                        </p:tav>
                                        <p:tav tm="100000">
                                          <p:val>
                                            <p:strVal val="#ppt_h"/>
                                          </p:val>
                                        </p:tav>
                                      </p:tavLst>
                                    </p:anim>
                                    <p:animEffect transition="in" filter="fade">
                                      <p:cBhvr>
                                        <p:cTn id="60" dur="500"/>
                                        <p:tgtEl>
                                          <p:spTgt spid="630789"/>
                                        </p:tgtEl>
                                      </p:cBhvr>
                                    </p:animEffect>
                                  </p:childTnLst>
                                </p:cTn>
                              </p:par>
                              <p:par>
                                <p:cTn id="61" presetID="1" presetClass="exit" presetSubtype="0" fill="hold" grpId="1" nodeType="withEffect">
                                  <p:stCondLst>
                                    <p:cond delay="0"/>
                                  </p:stCondLst>
                                  <p:childTnLst>
                                    <p:set>
                                      <p:cBhvr>
                                        <p:cTn id="62" dur="1" fill="hold">
                                          <p:stCondLst>
                                            <p:cond delay="0"/>
                                          </p:stCondLst>
                                        </p:cTn>
                                        <p:tgtEl>
                                          <p:spTgt spid="63078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630790">
                                            <p:txEl>
                                              <p:pRg st="0" end="0"/>
                                            </p:txEl>
                                          </p:spTgt>
                                        </p:tgtEl>
                                        <p:attrNameLst>
                                          <p:attrName>style.visibility</p:attrName>
                                        </p:attrNameLst>
                                      </p:cBhvr>
                                      <p:to>
                                        <p:strVal val="visible"/>
                                      </p:to>
                                    </p:set>
                                    <p:anim calcmode="lin" valueType="num">
                                      <p:cBhvr>
                                        <p:cTn id="67" dur="500" fill="hold"/>
                                        <p:tgtEl>
                                          <p:spTgt spid="630790">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630790">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630790">
                                            <p:txEl>
                                              <p:pRg st="0" end="0"/>
                                            </p:txEl>
                                          </p:spTgt>
                                        </p:tgtEl>
                                      </p:cBhvr>
                                    </p:animEffect>
                                  </p:childTnLst>
                                </p:cTn>
                              </p:par>
                              <p:par>
                                <p:cTn id="70" presetID="1" presetClass="exit" presetSubtype="0" fill="hold" grpId="1" nodeType="withEffect">
                                  <p:stCondLst>
                                    <p:cond delay="0"/>
                                  </p:stCondLst>
                                  <p:childTnLst>
                                    <p:set>
                                      <p:cBhvr>
                                        <p:cTn id="71" dur="1" fill="hold">
                                          <p:stCondLst>
                                            <p:cond delay="0"/>
                                          </p:stCondLst>
                                        </p:cTn>
                                        <p:tgtEl>
                                          <p:spTgt spid="630789"/>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630792"/>
                                        </p:tgtEl>
                                        <p:attrNameLst>
                                          <p:attrName>style.visibility</p:attrName>
                                        </p:attrNameLst>
                                      </p:cBhvr>
                                      <p:to>
                                        <p:strVal val="visible"/>
                                      </p:to>
                                    </p:set>
                                    <p:anim calcmode="lin" valueType="num">
                                      <p:cBhvr>
                                        <p:cTn id="76" dur="500" fill="hold"/>
                                        <p:tgtEl>
                                          <p:spTgt spid="630792"/>
                                        </p:tgtEl>
                                        <p:attrNameLst>
                                          <p:attrName>ppt_w</p:attrName>
                                        </p:attrNameLst>
                                      </p:cBhvr>
                                      <p:tavLst>
                                        <p:tav tm="0">
                                          <p:val>
                                            <p:fltVal val="0"/>
                                          </p:val>
                                        </p:tav>
                                        <p:tav tm="100000">
                                          <p:val>
                                            <p:strVal val="#ppt_w"/>
                                          </p:val>
                                        </p:tav>
                                      </p:tavLst>
                                    </p:anim>
                                    <p:anim calcmode="lin" valueType="num">
                                      <p:cBhvr>
                                        <p:cTn id="77" dur="500" fill="hold"/>
                                        <p:tgtEl>
                                          <p:spTgt spid="630792"/>
                                        </p:tgtEl>
                                        <p:attrNameLst>
                                          <p:attrName>ppt_h</p:attrName>
                                        </p:attrNameLst>
                                      </p:cBhvr>
                                      <p:tavLst>
                                        <p:tav tm="0">
                                          <p:val>
                                            <p:fltVal val="0"/>
                                          </p:val>
                                        </p:tav>
                                        <p:tav tm="100000">
                                          <p:val>
                                            <p:strVal val="#ppt_h"/>
                                          </p:val>
                                        </p:tav>
                                      </p:tavLst>
                                    </p:anim>
                                    <p:animEffect transition="in" filter="fade">
                                      <p:cBhvr>
                                        <p:cTn id="78" dur="500"/>
                                        <p:tgtEl>
                                          <p:spTgt spid="630792"/>
                                        </p:tgtEl>
                                      </p:cBhvr>
                                    </p:animEffect>
                                  </p:childTnLst>
                                </p:cTn>
                              </p:par>
                              <p:par>
                                <p:cTn id="79" presetID="1" presetClass="exit" presetSubtype="0" fill="hold" nodeType="withEffect">
                                  <p:stCondLst>
                                    <p:cond delay="0"/>
                                  </p:stCondLst>
                                  <p:childTnLst>
                                    <p:set>
                                      <p:cBhvr>
                                        <p:cTn id="80" dur="1" fill="hold">
                                          <p:stCondLst>
                                            <p:cond delay="0"/>
                                          </p:stCondLst>
                                        </p:cTn>
                                        <p:tgtEl>
                                          <p:spTgt spid="630790">
                                            <p:txEl>
                                              <p:pRg st="0" end="0"/>
                                            </p:txEl>
                                          </p:spTgt>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nodeType="clickEffect">
                                  <p:stCondLst>
                                    <p:cond delay="0"/>
                                  </p:stCondLst>
                                  <p:childTnLst>
                                    <p:set>
                                      <p:cBhvr>
                                        <p:cTn id="84" dur="1" fill="hold">
                                          <p:stCondLst>
                                            <p:cond delay="0"/>
                                          </p:stCondLst>
                                        </p:cTn>
                                        <p:tgtEl>
                                          <p:spTgt spid="630793">
                                            <p:txEl>
                                              <p:pRg st="0" end="0"/>
                                            </p:txEl>
                                          </p:spTgt>
                                        </p:tgtEl>
                                        <p:attrNameLst>
                                          <p:attrName>style.visibility</p:attrName>
                                        </p:attrNameLst>
                                      </p:cBhvr>
                                      <p:to>
                                        <p:strVal val="visible"/>
                                      </p:to>
                                    </p:set>
                                    <p:anim calcmode="lin" valueType="num">
                                      <p:cBhvr>
                                        <p:cTn id="85" dur="500" fill="hold"/>
                                        <p:tgtEl>
                                          <p:spTgt spid="630793">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630793">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630793">
                                            <p:txEl>
                                              <p:pRg st="0" end="0"/>
                                            </p:txEl>
                                          </p:spTgt>
                                        </p:tgtEl>
                                      </p:cBhvr>
                                    </p:animEffect>
                                  </p:childTnLst>
                                </p:cTn>
                              </p:par>
                              <p:par>
                                <p:cTn id="88" presetID="1" presetClass="exit" presetSubtype="0" fill="hold" grpId="1" nodeType="withEffect">
                                  <p:stCondLst>
                                    <p:cond delay="0"/>
                                  </p:stCondLst>
                                  <p:childTnLst>
                                    <p:set>
                                      <p:cBhvr>
                                        <p:cTn id="89" dur="1" fill="hold">
                                          <p:stCondLst>
                                            <p:cond delay="0"/>
                                          </p:stCondLst>
                                        </p:cTn>
                                        <p:tgtEl>
                                          <p:spTgt spid="63079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nodeType="clickEffect">
                                  <p:stCondLst>
                                    <p:cond delay="0"/>
                                  </p:stCondLst>
                                  <p:childTnLst>
                                    <p:set>
                                      <p:cBhvr>
                                        <p:cTn id="93" dur="1" fill="hold">
                                          <p:stCondLst>
                                            <p:cond delay="0"/>
                                          </p:stCondLst>
                                        </p:cTn>
                                        <p:tgtEl>
                                          <p:spTgt spid="630791">
                                            <p:txEl>
                                              <p:pRg st="0" end="0"/>
                                            </p:txEl>
                                          </p:spTgt>
                                        </p:tgtEl>
                                        <p:attrNameLst>
                                          <p:attrName>style.visibility</p:attrName>
                                        </p:attrNameLst>
                                      </p:cBhvr>
                                      <p:to>
                                        <p:strVal val="visible"/>
                                      </p:to>
                                    </p:set>
                                    <p:anim calcmode="lin" valueType="num">
                                      <p:cBhvr>
                                        <p:cTn id="94" dur="500" fill="hold"/>
                                        <p:tgtEl>
                                          <p:spTgt spid="630791">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630791">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630791">
                                            <p:txEl>
                                              <p:pRg st="0" end="0"/>
                                            </p:txEl>
                                          </p:spTgt>
                                        </p:tgtEl>
                                      </p:cBhvr>
                                    </p:animEffect>
                                  </p:childTnLst>
                                </p:cTn>
                              </p:par>
                              <p:par>
                                <p:cTn id="97" presetID="1" presetClass="exit" presetSubtype="0" fill="hold" nodeType="withEffect">
                                  <p:stCondLst>
                                    <p:cond delay="0"/>
                                  </p:stCondLst>
                                  <p:childTnLst>
                                    <p:set>
                                      <p:cBhvr>
                                        <p:cTn id="98" dur="1" fill="hold">
                                          <p:stCondLst>
                                            <p:cond delay="0"/>
                                          </p:stCondLst>
                                        </p:cTn>
                                        <p:tgtEl>
                                          <p:spTgt spid="63079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6" grpId="0" animBg="1"/>
      <p:bldP spid="630788" grpId="0"/>
      <p:bldP spid="630788" grpId="1"/>
      <p:bldP spid="630789" grpId="0"/>
      <p:bldP spid="630789" grpId="1"/>
      <p:bldP spid="630792" grpId="0"/>
      <p:bldP spid="630792" grpId="1"/>
      <p:bldP spid="630797" grpId="0" animBg="1"/>
      <p:bldP spid="630801" grpId="0" animBg="1"/>
      <p:bldP spid="63080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9" descr="iphone lightened"/>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3375" r="9033" b="4578"/>
          <a:stretch>
            <a:fillRect/>
          </a:stretch>
        </p:blipFill>
        <p:spPr bwMode="auto">
          <a:xfrm>
            <a:off x="-38100" y="-257175"/>
            <a:ext cx="9144000" cy="711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8209" name="Text Box 17"/>
          <p:cNvSpPr txBox="1">
            <a:spLocks noChangeArrowheads="1"/>
          </p:cNvSpPr>
          <p:nvPr/>
        </p:nvSpPr>
        <p:spPr bwMode="auto">
          <a:xfrm>
            <a:off x="3071813" y="1643063"/>
            <a:ext cx="2898775"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300" b="1"/>
              <a:t>Terrorism—</a:t>
            </a:r>
            <a:r>
              <a:rPr lang="en-US" altLang="en-US" sz="2300" b="1">
                <a:solidFill>
                  <a:srgbClr val="FF00FF"/>
                </a:solidFill>
              </a:rPr>
              <a:t/>
            </a:r>
            <a:br>
              <a:rPr lang="en-US" altLang="en-US" sz="2300" b="1">
                <a:solidFill>
                  <a:srgbClr val="FF00FF"/>
                </a:solidFill>
              </a:rPr>
            </a:br>
            <a:r>
              <a:rPr lang="en-US" altLang="en-US" sz="2300" b="1"/>
              <a:t>Oklahoma City </a:t>
            </a:r>
            <a:r>
              <a:rPr lang="en-US" altLang="en-US" sz="2300" b="1">
                <a:solidFill>
                  <a:srgbClr val="FF00FF"/>
                </a:solidFill>
              </a:rPr>
              <a:t/>
            </a:r>
            <a:br>
              <a:rPr lang="en-US" altLang="en-US" sz="2300" b="1">
                <a:solidFill>
                  <a:srgbClr val="FF00FF"/>
                </a:solidFill>
              </a:rPr>
            </a:br>
            <a:r>
              <a:rPr lang="en-US" altLang="en-US" sz="2300" b="1"/>
              <a:t>and 9/11</a:t>
            </a:r>
          </a:p>
        </p:txBody>
      </p:sp>
      <p:sp>
        <p:nvSpPr>
          <p:cNvPr id="648210" name="Text Box 18"/>
          <p:cNvSpPr txBox="1">
            <a:spLocks noChangeArrowheads="1"/>
          </p:cNvSpPr>
          <p:nvPr/>
        </p:nvSpPr>
        <p:spPr bwMode="auto">
          <a:xfrm>
            <a:off x="3028950" y="1787525"/>
            <a:ext cx="2976563"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300" b="1"/>
              <a:t>School shootings</a:t>
            </a:r>
          </a:p>
        </p:txBody>
      </p:sp>
      <p:sp>
        <p:nvSpPr>
          <p:cNvPr id="648211" name="Text Box 19"/>
          <p:cNvSpPr txBox="1">
            <a:spLocks noChangeArrowheads="1"/>
          </p:cNvSpPr>
          <p:nvPr/>
        </p:nvSpPr>
        <p:spPr bwMode="auto">
          <a:xfrm>
            <a:off x="3051175" y="1631950"/>
            <a:ext cx="2970213"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200" b="1"/>
              <a:t>Economic prosperity </a:t>
            </a:r>
            <a:r>
              <a:rPr lang="en-US" altLang="en-US" sz="2200" b="1">
                <a:solidFill>
                  <a:srgbClr val="FF00FF"/>
                </a:solidFill>
              </a:rPr>
              <a:t/>
            </a:r>
            <a:br>
              <a:rPr lang="en-US" altLang="en-US" sz="2200" b="1">
                <a:solidFill>
                  <a:srgbClr val="FF00FF"/>
                </a:solidFill>
              </a:rPr>
            </a:br>
            <a:r>
              <a:rPr lang="en-US" altLang="en-US" sz="2200" b="1"/>
              <a:t>at home in the 90s </a:t>
            </a:r>
            <a:r>
              <a:rPr lang="en-US" altLang="en-US" sz="2200" b="1">
                <a:solidFill>
                  <a:srgbClr val="FF00FF"/>
                </a:solidFill>
              </a:rPr>
              <a:t/>
            </a:r>
            <a:br>
              <a:rPr lang="en-US" altLang="en-US" sz="2200" b="1">
                <a:solidFill>
                  <a:srgbClr val="FF00FF"/>
                </a:solidFill>
              </a:rPr>
            </a:br>
            <a:r>
              <a:rPr lang="en-US" altLang="en-US" sz="2200" b="1"/>
              <a:t>and early 2000s</a:t>
            </a:r>
          </a:p>
        </p:txBody>
      </p:sp>
      <p:sp>
        <p:nvSpPr>
          <p:cNvPr id="648206" name="Text Box 14"/>
          <p:cNvSpPr txBox="1">
            <a:spLocks noChangeArrowheads="1"/>
          </p:cNvSpPr>
          <p:nvPr/>
        </p:nvSpPr>
        <p:spPr bwMode="auto">
          <a:xfrm>
            <a:off x="2892425" y="1612900"/>
            <a:ext cx="32353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b="1"/>
              <a:t>Internet, </a:t>
            </a:r>
            <a:r>
              <a:rPr lang="en-US" altLang="en-US" sz="2400" b="1">
                <a:solidFill>
                  <a:srgbClr val="FF00FF"/>
                </a:solidFill>
              </a:rPr>
              <a:t/>
            </a:r>
            <a:br>
              <a:rPr lang="en-US" altLang="en-US" sz="2400" b="1">
                <a:solidFill>
                  <a:srgbClr val="FF00FF"/>
                </a:solidFill>
              </a:rPr>
            </a:br>
            <a:r>
              <a:rPr lang="en-US" altLang="en-US" sz="2400" b="1"/>
              <a:t>cell phones,</a:t>
            </a:r>
            <a:r>
              <a:rPr lang="en-US" altLang="en-US" sz="2400" b="1">
                <a:solidFill>
                  <a:srgbClr val="FF00FF"/>
                </a:solidFill>
              </a:rPr>
              <a:t/>
            </a:r>
            <a:br>
              <a:rPr lang="en-US" altLang="en-US" sz="2400" b="1">
                <a:solidFill>
                  <a:srgbClr val="FF00FF"/>
                </a:solidFill>
              </a:rPr>
            </a:br>
            <a:r>
              <a:rPr lang="en-US" altLang="en-US" sz="2400" b="1"/>
              <a:t>computers at home</a:t>
            </a:r>
          </a:p>
        </p:txBody>
      </p:sp>
      <p:sp>
        <p:nvSpPr>
          <p:cNvPr id="648207" name="Text Box 15"/>
          <p:cNvSpPr txBox="1">
            <a:spLocks noChangeArrowheads="1"/>
          </p:cNvSpPr>
          <p:nvPr/>
        </p:nvSpPr>
        <p:spPr bwMode="auto">
          <a:xfrm>
            <a:off x="3022600" y="1612900"/>
            <a:ext cx="31067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b="1"/>
              <a:t>Iraq wars and other </a:t>
            </a:r>
            <a:r>
              <a:rPr lang="en-US" altLang="en-US" sz="2400" b="1">
                <a:solidFill>
                  <a:srgbClr val="FF00FF"/>
                </a:solidFill>
              </a:rPr>
              <a:t/>
            </a:r>
            <a:br>
              <a:rPr lang="en-US" altLang="en-US" sz="2400" b="1">
                <a:solidFill>
                  <a:srgbClr val="FF00FF"/>
                </a:solidFill>
              </a:rPr>
            </a:br>
            <a:r>
              <a:rPr lang="en-US" altLang="en-US" sz="2400" b="1"/>
              <a:t>military actions</a:t>
            </a:r>
          </a:p>
        </p:txBody>
      </p:sp>
      <p:sp>
        <p:nvSpPr>
          <p:cNvPr id="648208" name="Text Box 16"/>
          <p:cNvSpPr txBox="1">
            <a:spLocks noChangeArrowheads="1"/>
          </p:cNvSpPr>
          <p:nvPr/>
        </p:nvSpPr>
        <p:spPr bwMode="auto">
          <a:xfrm>
            <a:off x="3113088" y="1624013"/>
            <a:ext cx="2922587"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300" b="1"/>
              <a:t>Fall of communism </a:t>
            </a:r>
            <a:r>
              <a:rPr lang="en-US" altLang="en-US" sz="2300" b="1">
                <a:solidFill>
                  <a:srgbClr val="FF00FF"/>
                </a:solidFill>
              </a:rPr>
              <a:t/>
            </a:r>
            <a:br>
              <a:rPr lang="en-US" altLang="en-US" sz="2300" b="1">
                <a:solidFill>
                  <a:srgbClr val="FF00FF"/>
                </a:solidFill>
              </a:rPr>
            </a:br>
            <a:r>
              <a:rPr lang="en-US" altLang="en-US" sz="2300" b="1"/>
              <a:t>in Europe </a:t>
            </a:r>
            <a:r>
              <a:rPr lang="en-US" altLang="en-US" sz="2300" b="1">
                <a:solidFill>
                  <a:srgbClr val="FF00FF"/>
                </a:solidFill>
              </a:rPr>
              <a:t/>
            </a:r>
            <a:br>
              <a:rPr lang="en-US" altLang="en-US" sz="2300" b="1">
                <a:solidFill>
                  <a:srgbClr val="FF00FF"/>
                </a:solidFill>
              </a:rPr>
            </a:br>
            <a:r>
              <a:rPr lang="en-US" altLang="en-US" sz="2300" b="1"/>
              <a:t>and removal of </a:t>
            </a:r>
            <a:r>
              <a:rPr lang="en-US" altLang="en-US" sz="2300" b="1">
                <a:solidFill>
                  <a:srgbClr val="FF00FF"/>
                </a:solidFill>
              </a:rPr>
              <a:t/>
            </a:r>
            <a:br>
              <a:rPr lang="en-US" altLang="en-US" sz="2300" b="1">
                <a:solidFill>
                  <a:srgbClr val="FF00FF"/>
                </a:solidFill>
              </a:rPr>
            </a:br>
            <a:r>
              <a:rPr lang="en-US" altLang="en-US" sz="2300" b="1"/>
              <a:t>Berlin Wall</a:t>
            </a:r>
          </a:p>
        </p:txBody>
      </p:sp>
      <p:sp>
        <p:nvSpPr>
          <p:cNvPr id="648213" name="Rectangle 21"/>
          <p:cNvSpPr>
            <a:spLocks noChangeArrowheads="1"/>
          </p:cNvSpPr>
          <p:nvPr/>
        </p:nvSpPr>
        <p:spPr bwMode="auto">
          <a:xfrm>
            <a:off x="0" y="485775"/>
            <a:ext cx="9144000" cy="6372225"/>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nSpc>
                <a:spcPct val="90000"/>
              </a:lnSpc>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nSpc>
                <a:spcPct val="90000"/>
              </a:lnSpc>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400">
                <a:latin typeface="Times New Roman" panose="02020603050405020304" pitchFamily="18" charset="0"/>
              </a:rPr>
              <a:t> </a:t>
            </a:r>
          </a:p>
        </p:txBody>
      </p:sp>
      <p:sp>
        <p:nvSpPr>
          <p:cNvPr id="648204" name="Rectangle 12"/>
          <p:cNvSpPr>
            <a:spLocks noGrp="1" noChangeArrowheads="1"/>
          </p:cNvSpPr>
          <p:nvPr>
            <p:ph type="body" idx="1"/>
          </p:nvPr>
        </p:nvSpPr>
        <p:spPr>
          <a:xfrm>
            <a:off x="984250" y="1527175"/>
            <a:ext cx="7273925" cy="4943475"/>
          </a:xfrm>
        </p:spPr>
        <p:txBody>
          <a:bodyPr>
            <a:spAutoFit/>
          </a:bodyPr>
          <a:lstStyle/>
          <a:p>
            <a:pPr marL="233363" indent="-233363" eaLnBrk="1" hangingPunct="1">
              <a:spcBef>
                <a:spcPct val="35000"/>
              </a:spcBef>
            </a:pPr>
            <a:r>
              <a:rPr lang="en-US" altLang="en-US"/>
              <a:t>Internet, cell phones, computers at home</a:t>
            </a:r>
          </a:p>
          <a:p>
            <a:pPr marL="233363" indent="-233363" eaLnBrk="1" hangingPunct="1">
              <a:spcBef>
                <a:spcPct val="35000"/>
              </a:spcBef>
            </a:pPr>
            <a:r>
              <a:rPr lang="en-US" altLang="en-US"/>
              <a:t>Iraq wars and other military actions</a:t>
            </a:r>
          </a:p>
          <a:p>
            <a:pPr marL="233363" indent="-233363" eaLnBrk="1" hangingPunct="1">
              <a:spcBef>
                <a:spcPct val="35000"/>
              </a:spcBef>
            </a:pPr>
            <a:r>
              <a:rPr lang="en-US" altLang="en-US"/>
              <a:t>Fall of Communism in Europe and removal of Berlin Wall</a:t>
            </a:r>
          </a:p>
          <a:p>
            <a:pPr marL="233363" indent="-233363" eaLnBrk="1" hangingPunct="1">
              <a:spcBef>
                <a:spcPct val="35000"/>
              </a:spcBef>
            </a:pPr>
            <a:r>
              <a:rPr lang="en-US" altLang="en-US"/>
              <a:t>Terrorism (Oklahoma City and 9/11)</a:t>
            </a:r>
          </a:p>
          <a:p>
            <a:pPr marL="233363" indent="-233363" eaLnBrk="1" hangingPunct="1">
              <a:spcBef>
                <a:spcPct val="35000"/>
              </a:spcBef>
            </a:pPr>
            <a:r>
              <a:rPr lang="en-US" altLang="en-US"/>
              <a:t>School shootings  </a:t>
            </a:r>
          </a:p>
          <a:p>
            <a:pPr marL="233363" indent="-233363" eaLnBrk="1" hangingPunct="1">
              <a:spcBef>
                <a:spcPct val="35000"/>
              </a:spcBef>
            </a:pPr>
            <a:r>
              <a:rPr lang="en-US" altLang="en-US"/>
              <a:t>Economic prosperity at home in the 90s and early 2000s</a:t>
            </a:r>
          </a:p>
        </p:txBody>
      </p:sp>
      <p:sp>
        <p:nvSpPr>
          <p:cNvPr id="24587" name="Rectangle 23"/>
          <p:cNvSpPr>
            <a:spLocks noGrp="1" noChangeArrowheads="1"/>
          </p:cNvSpPr>
          <p:nvPr>
            <p:ph type="title"/>
          </p:nvPr>
        </p:nvSpPr>
        <p:spPr>
          <a:xfrm>
            <a:off x="0" y="274638"/>
            <a:ext cx="9144000" cy="1143000"/>
          </a:xfrm>
          <a:noFill/>
        </p:spPr>
        <p:txBody>
          <a:bodyPr/>
          <a:lstStyle/>
          <a:p>
            <a:pPr eaLnBrk="1" hangingPunct="1"/>
            <a:r>
              <a:rPr lang="en-US" altLang="en-US" sz="4300" b="1"/>
              <a:t>Formative Influences: Millennials</a:t>
            </a:r>
          </a:p>
        </p:txBody>
      </p:sp>
      <p:sp>
        <p:nvSpPr>
          <p:cNvPr id="13" name="Text Box 7"/>
          <p:cNvSpPr txBox="1">
            <a:spLocks noChangeArrowheads="1"/>
          </p:cNvSpPr>
          <p:nvPr/>
        </p:nvSpPr>
        <p:spPr bwMode="auto">
          <a:xfrm>
            <a:off x="5403850" y="6588125"/>
            <a:ext cx="3657600" cy="2159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pitchFamily="18" charset="0"/>
                <a:ea typeface="ＭＳ Ｐゴシック" charset="-128"/>
              </a:defRPr>
            </a:lvl1pPr>
            <a:lvl2pPr marL="37931725" indent="-37474525" eaLnBrk="0" hangingPunct="0">
              <a:defRPr sz="2400">
                <a:solidFill>
                  <a:schemeClr val="tx1"/>
                </a:solidFill>
                <a:latin typeface="Times New Roman" pitchFamily="18" charset="0"/>
                <a:ea typeface="ＭＳ Ｐゴシック" charset="-128"/>
              </a:defRPr>
            </a:lvl2pPr>
            <a:lvl3pPr eaLnBrk="0" hangingPunct="0">
              <a:defRPr sz="2400">
                <a:solidFill>
                  <a:schemeClr val="tx1"/>
                </a:solidFill>
                <a:latin typeface="Times New Roman" pitchFamily="18" charset="0"/>
                <a:ea typeface="ＭＳ Ｐゴシック" charset="-128"/>
              </a:defRPr>
            </a:lvl3pPr>
            <a:lvl4pPr eaLnBrk="0" hangingPunct="0">
              <a:defRPr sz="2400">
                <a:solidFill>
                  <a:schemeClr val="tx1"/>
                </a:solidFill>
                <a:latin typeface="Times New Roman" pitchFamily="18" charset="0"/>
                <a:ea typeface="ＭＳ Ｐゴシック" charset="-128"/>
              </a:defRPr>
            </a:lvl4pPr>
            <a:lvl5pPr eaLnBrk="0" hangingPunct="0">
              <a:defRPr sz="2400">
                <a:solidFill>
                  <a:schemeClr val="tx1"/>
                </a:solidFill>
                <a:latin typeface="Times New Roman" pitchFamily="18" charset="0"/>
                <a:ea typeface="ＭＳ Ｐゴシック"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r">
              <a:spcBef>
                <a:spcPct val="50000"/>
              </a:spcBef>
              <a:defRPr/>
            </a:pPr>
            <a:r>
              <a:rPr lang="en-US" sz="800" dirty="0">
                <a:solidFill>
                  <a:srgbClr val="000000"/>
                </a:solidFill>
                <a:latin typeface="Arial"/>
                <a:ea typeface="ＭＳ Ｐゴシック" pitchFamily="34" charset="-128"/>
              </a:rPr>
              <a:t>© BLR</a:t>
            </a:r>
            <a:r>
              <a:rPr lang="en-US" sz="800" baseline="30000" dirty="0">
                <a:solidFill>
                  <a:srgbClr val="000000"/>
                </a:solidFill>
                <a:latin typeface="Arial"/>
                <a:ea typeface="ＭＳ Ｐゴシック" pitchFamily="34" charset="-128"/>
              </a:rPr>
              <a:t>®</a:t>
            </a:r>
            <a:r>
              <a:rPr lang="en-US" sz="800" dirty="0">
                <a:solidFill>
                  <a:srgbClr val="000000"/>
                </a:solidFill>
                <a:latin typeface="Arial"/>
                <a:ea typeface="ＭＳ Ｐゴシック" pitchFamily="34" charset="-128"/>
              </a:rPr>
              <a:t>—Business &amp; Legal Resources 1501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64821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48204">
                                            <p:txEl>
                                              <p:pRg st="0" end="0"/>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48204">
                                            <p:txEl>
                                              <p:pRg st="1" end="1"/>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48204">
                                            <p:txEl>
                                              <p:pRg st="2" end="2"/>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48204">
                                            <p:txEl>
                                              <p:pRg st="3" end="3"/>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48204">
                                            <p:txEl>
                                              <p:pRg st="4" end="4"/>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48204">
                                            <p:txEl>
                                              <p:pRg st="5" end="5"/>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48206"/>
                                        </p:tgtEl>
                                        <p:attrNameLst>
                                          <p:attrName>style.visibility</p:attrName>
                                        </p:attrNameLst>
                                      </p:cBhvr>
                                      <p:to>
                                        <p:strVal val="visible"/>
                                      </p:to>
                                    </p:set>
                                    <p:animEffect transition="in" filter="fade">
                                      <p:cBhvr>
                                        <p:cTn id="23" dur="500"/>
                                        <p:tgtEl>
                                          <p:spTgt spid="6482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648207"/>
                                        </p:tgtEl>
                                        <p:attrNameLst>
                                          <p:attrName>style.visibility</p:attrName>
                                        </p:attrNameLst>
                                      </p:cBhvr>
                                      <p:to>
                                        <p:strVal val="visible"/>
                                      </p:to>
                                    </p:set>
                                    <p:animEffect transition="in" filter="fade">
                                      <p:cBhvr>
                                        <p:cTn id="28" dur="500"/>
                                        <p:tgtEl>
                                          <p:spTgt spid="648207"/>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64820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48208"/>
                                        </p:tgtEl>
                                        <p:attrNameLst>
                                          <p:attrName>style.visibility</p:attrName>
                                        </p:attrNameLst>
                                      </p:cBhvr>
                                      <p:to>
                                        <p:strVal val="visible"/>
                                      </p:to>
                                    </p:set>
                                    <p:animEffect transition="in" filter="fade">
                                      <p:cBhvr>
                                        <p:cTn id="35" dur="500"/>
                                        <p:tgtEl>
                                          <p:spTgt spid="648208"/>
                                        </p:tgtEl>
                                      </p:cBhvr>
                                    </p:animEffect>
                                  </p:childTnLst>
                                </p:cTn>
                              </p:par>
                              <p:par>
                                <p:cTn id="36" presetID="1" presetClass="exit" presetSubtype="0" fill="hold" grpId="0" nodeType="withEffect">
                                  <p:stCondLst>
                                    <p:cond delay="0"/>
                                  </p:stCondLst>
                                  <p:childTnLst>
                                    <p:set>
                                      <p:cBhvr>
                                        <p:cTn id="37" dur="1" fill="hold">
                                          <p:stCondLst>
                                            <p:cond delay="0"/>
                                          </p:stCondLst>
                                        </p:cTn>
                                        <p:tgtEl>
                                          <p:spTgt spid="64820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48209"/>
                                        </p:tgtEl>
                                        <p:attrNameLst>
                                          <p:attrName>style.visibility</p:attrName>
                                        </p:attrNameLst>
                                      </p:cBhvr>
                                      <p:to>
                                        <p:strVal val="visible"/>
                                      </p:to>
                                    </p:set>
                                    <p:animEffect transition="in" filter="fade">
                                      <p:cBhvr>
                                        <p:cTn id="42" dur="500"/>
                                        <p:tgtEl>
                                          <p:spTgt spid="648209"/>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64820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8210">
                                            <p:txEl>
                                              <p:pRg st="0" end="0"/>
                                            </p:txEl>
                                          </p:spTgt>
                                        </p:tgtEl>
                                        <p:attrNameLst>
                                          <p:attrName>style.visibility</p:attrName>
                                        </p:attrNameLst>
                                      </p:cBhvr>
                                      <p:to>
                                        <p:strVal val="visible"/>
                                      </p:to>
                                    </p:set>
                                    <p:animEffect transition="in" filter="fade">
                                      <p:cBhvr>
                                        <p:cTn id="49" dur="500"/>
                                        <p:tgtEl>
                                          <p:spTgt spid="648210">
                                            <p:txEl>
                                              <p:pRg st="0" end="0"/>
                                            </p:txEl>
                                          </p:spTgt>
                                        </p:tgtEl>
                                      </p:cBhvr>
                                    </p:animEffect>
                                  </p:childTnLst>
                                </p:cTn>
                              </p:par>
                              <p:par>
                                <p:cTn id="50" presetID="1" presetClass="exit" presetSubtype="0" fill="hold" grpId="1" nodeType="withEffect">
                                  <p:stCondLst>
                                    <p:cond delay="0"/>
                                  </p:stCondLst>
                                  <p:childTnLst>
                                    <p:set>
                                      <p:cBhvr>
                                        <p:cTn id="51" dur="1" fill="hold">
                                          <p:stCondLst>
                                            <p:cond delay="0"/>
                                          </p:stCondLst>
                                        </p:cTn>
                                        <p:tgtEl>
                                          <p:spTgt spid="648209"/>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48211"/>
                                        </p:tgtEl>
                                        <p:attrNameLst>
                                          <p:attrName>style.visibility</p:attrName>
                                        </p:attrNameLst>
                                      </p:cBhvr>
                                      <p:to>
                                        <p:strVal val="visible"/>
                                      </p:to>
                                    </p:set>
                                    <p:animEffect transition="in" filter="fade">
                                      <p:cBhvr>
                                        <p:cTn id="56" dur="500"/>
                                        <p:tgtEl>
                                          <p:spTgt spid="648211"/>
                                        </p:tgtEl>
                                      </p:cBhvr>
                                    </p:animEffect>
                                  </p:childTnLst>
                                </p:cTn>
                              </p:par>
                              <p:par>
                                <p:cTn id="57" presetID="1" presetClass="exit" presetSubtype="0" fill="hold" grpId="0" nodeType="withEffect">
                                  <p:stCondLst>
                                    <p:cond delay="0"/>
                                  </p:stCondLst>
                                  <p:childTnLst>
                                    <p:set>
                                      <p:cBhvr>
                                        <p:cTn id="58" dur="1" fill="hold">
                                          <p:stCondLst>
                                            <p:cond delay="0"/>
                                          </p:stCondLst>
                                        </p:cTn>
                                        <p:tgtEl>
                                          <p:spTgt spid="64821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09" grpId="0"/>
      <p:bldP spid="648209" grpId="1"/>
      <p:bldP spid="648210" grpId="0" build="allAtOnce"/>
      <p:bldP spid="648211" grpId="0"/>
      <p:bldP spid="648206" grpId="0"/>
      <p:bldP spid="648206" grpId="1"/>
      <p:bldP spid="648207" grpId="0"/>
      <p:bldP spid="648207" grpId="1"/>
      <p:bldP spid="648208" grpId="0"/>
      <p:bldP spid="648208" grpId="1"/>
      <p:bldP spid="6482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LOGO" val="TrainingToday_logo_Articulate_3_12.png"/>
  <p:tag name="ARTICULATE_PRESENTER" val="(None selected)"/>
  <p:tag name="ARTICULATE_LMS" val="0"/>
  <p:tag name="ARTICULATE_TEMPLATE" val="BLR_Pub_to_Web_11_11"/>
  <p:tag name="ARTICULATE_TEMPLATE_GUID" val="5278f231-e1d8-4a22-83a0-ea17ffac3544"/>
  <p:tag name="PRESENTER_PREVIEW_MODE" val="0"/>
  <p:tag name="PRESENTER_PREVIEW_START" val="1"/>
  <p:tag name="PLAYERLOGOHEIGHT" val="132"/>
  <p:tag name="PLAYERLOGOWIDTH" val="598"/>
  <p:tag name="LAUNCHINNEWWINDOW" val="0"/>
  <p:tag name="LASTPUBLISHED" val="C:\Users\SPicone\Desktop\Generational_Diversity\Generational Diversity\player.html"/>
  <p:tag name="ARTICULATE_META_COURSE_VERSION_SET" val="True"/>
  <p:tag name="ARTICULATE_META_NAME_SET" val="True"/>
  <p:tag name="ARTICULATE_REFERENCE_ID" val="b2413fb6-ce19-4484-97cd-33b515cefa81"/>
  <p:tag name="ARTICULATE_PACKAGE_AUTHOR" val="BLR"/>
  <p:tag name="ARTICULATE_PACKAGE_TITLE" val="Generational_Diversity"/>
  <p:tag name="ARTICULATE_PACKAGE_VERSION" val="1.0"/>
  <p:tag name="ARTICULATE_PACKAGE_NAME" val="C:\Users\DWolfram.BLR\Desktop\Generational_Diversity_PRES_PRO (360).zip"/>
  <p:tag name="ARTICULATE_DESIGN_ID_BLR_PPT_FINALMASTER" val="6WPflXn8vBT"/>
  <p:tag name="ARTICULATE_DESIGN_ID_2_CUSTOM DESIGN" val="62M0IcfL38K"/>
  <p:tag name="ARTICULATE_DESIGN_ID_1_CUSTOM DESIGN" val="6YyZIVEI4n0"/>
  <p:tag name="ARTICULATE_DESIGN_ID_DEFAULT DESIGN" val="6F7ZpIUjoAf"/>
  <p:tag name="ARTICULATE_SLIDE_COUNT" val="29"/>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444764-c:\users\dwolfram.blr\desktop\gen_div\generational_diversity.pptx"/>
  <p:tag name="ARTICULATE_PRESENTER_VERSION" val="8"/>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101.xml><?xml version="1.0" encoding="utf-8"?>
<p:tagLst xmlns:a="http://schemas.openxmlformats.org/drawingml/2006/main" xmlns:r="http://schemas.openxmlformats.org/officeDocument/2006/relationships" xmlns:p="http://schemas.openxmlformats.org/presentationml/2006/main">
  <p:tag name="AUDIO_ID" val="291"/>
  <p:tag name="ARTICULATE_SLIDE_NAV" val="22"/>
  <p:tag name="ARTICULATE_SLIDE_GUID" val="58d891f6-5dc2-40b6-880e-8e126b72d95a"/>
  <p:tag name="ORIGINAL_AUDIO_FILEPATH" val="C:\Users\SPicone\Desktop\Generational_Diversity\Audio\GenerationalDiversity22.wav"/>
  <p:tag name="ELAPSEDTIME" val="78.002"/>
  <p:tag name="TIMELINE" val="21.00/43.50/54.50/63.6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7.xml><?xml version="1.0" encoding="utf-8"?>
<p:tagLst xmlns:a="http://schemas.openxmlformats.org/drawingml/2006/main" xmlns:r="http://schemas.openxmlformats.org/officeDocument/2006/relationships" xmlns:p="http://schemas.openxmlformats.org/presentationml/2006/main">
  <p:tag name="DUPLICATEID" val="0f3cc93a45ee48cab2d5e6389b272ed7"/>
</p:tagLst>
</file>

<file path=ppt/tags/tag108.xml><?xml version="1.0" encoding="utf-8"?>
<p:tagLst xmlns:a="http://schemas.openxmlformats.org/drawingml/2006/main" xmlns:r="http://schemas.openxmlformats.org/officeDocument/2006/relationships" xmlns:p="http://schemas.openxmlformats.org/presentationml/2006/main">
  <p:tag name="DUPLICATEID" val="8aa42d5326c840fca3677bbba1f1aaa9"/>
</p:tagLst>
</file>

<file path=ppt/tags/tag1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UDIO_ID" val="287"/>
  <p:tag name="ARTICULATE_SLIDE_NAV" val="23"/>
  <p:tag name="ARTICULATE_SLIDE_GUID" val="32eedcd3-c83c-47f7-9d05-081c50a8c382"/>
  <p:tag name="ORIGINAL_AUDIO_FILEPATH" val="C:\Users\SPicone\Desktop\Generational_Diversity\Audio\GenerationalDiversity23.wav"/>
  <p:tag name="ELAPSEDTIME" val="40.202"/>
  <p:tag name="TIMELINE" val="15.80/18.20/20.10/23.50/26.4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17.75"/>
  <p:tag name="MARGIN_3" val="36.25"/>
  <p:tag name="MARGIN_4" val="185.25"/>
  <p:tag name="MARGIN_5" val="194.25"/>
  <p:tag name="FONT_SIZE" val="12"/>
</p:tagLst>
</file>

<file path=ppt/tags/tag112.xml><?xml version="1.0" encoding="utf-8"?>
<p:tagLst xmlns:a="http://schemas.openxmlformats.org/drawingml/2006/main" xmlns:r="http://schemas.openxmlformats.org/officeDocument/2006/relationships" xmlns:p="http://schemas.openxmlformats.org/presentationml/2006/main">
  <p:tag name="AUDIO_ID" val="278"/>
  <p:tag name="ARTICULATE_SLIDE_NAV" val="24"/>
  <p:tag name="ARTICULATE_SLIDE_GUID" val="b5405a73-bf5f-4a79-8e59-9a8ef0509182"/>
  <p:tag name="ORIGINAL_AUDIO_FILEPATH" val="C:\Users\SPicone\Desktop\Generational_Diversity\Audio\GenerationalDiversity24.wav"/>
  <p:tag name="ELAPSEDTIME" val="60.472"/>
  <p:tag name="TIMELINE" val="1.10/12.40/21.30/36.5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115.xml><?xml version="1.0" encoding="utf-8"?>
<p:tagLst xmlns:a="http://schemas.openxmlformats.org/drawingml/2006/main" xmlns:r="http://schemas.openxmlformats.org/officeDocument/2006/relationships" xmlns:p="http://schemas.openxmlformats.org/presentationml/2006/main">
  <p:tag name="AUDIO_ID" val="280"/>
  <p:tag name="ARTICULATE_SLIDE_NAV" val="25"/>
  <p:tag name="ARTICULATE_SLIDE_GUID" val="0feb9ea7-0b4b-4a00-a8d4-690597f46d6c"/>
  <p:tag name="ORIGINAL_AUDIO_FILEPATH" val="C:\Users\SPicone\Desktop\Generational_Diversity\Audio\GenerationalDiversity25.wav"/>
  <p:tag name="ELAPSEDTIME" val="73.582"/>
  <p:tag name="TIMELINE" val="9.00/30.60/46.60/56.90/64.7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AokiEPpE_files\slide0001_image001.png"/>
</p:tagLst>
</file>

<file path=ppt/tags/tag1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118.xml><?xml version="1.0" encoding="utf-8"?>
<p:tagLst xmlns:a="http://schemas.openxmlformats.org/drawingml/2006/main" xmlns:r="http://schemas.openxmlformats.org/officeDocument/2006/relationships" xmlns:p="http://schemas.openxmlformats.org/presentationml/2006/main">
  <p:tag name="AUDIO_ID" val="281"/>
  <p:tag name="ARTICULATE_SLIDE_NAV" val="26"/>
  <p:tag name="ARTICULATE_SLIDE_GUID" val="615c09dd-2741-4255-a1d6-66f4d0b5fe9c"/>
  <p:tag name="ORIGINAL_AUDIO_FILEPATH" val="C:\Users\SPicone\Desktop\Generational_Diversity\Audio\GenerationalDiversity26.wav"/>
  <p:tag name="ELAPSEDTIME" val="70.812"/>
  <p:tag name="TIMELINE" val="6.40/22.90/31.80/46.10/59.2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122.xml><?xml version="1.0" encoding="utf-8"?>
<p:tagLst xmlns:a="http://schemas.openxmlformats.org/drawingml/2006/main" xmlns:r="http://schemas.openxmlformats.org/officeDocument/2006/relationships" xmlns:p="http://schemas.openxmlformats.org/presentationml/2006/main">
  <p:tag name="AUDIO_ID" val="282"/>
  <p:tag name="ARTICULATE_SLIDE_NAV" val="27"/>
  <p:tag name="ARTICULATE_SLIDE_GUID" val="a71cf47f-8a05-451e-8e9c-503ad78c1aa9"/>
  <p:tag name="ORIGINAL_AUDIO_FILEPATH" val="C:\Users\SPicone\Desktop\Generational_Diversity\Audio\GenerationalDiversity27.wav"/>
  <p:tag name="ELAPSEDTIME" val="92.892"/>
  <p:tag name="TIMELINE" val="12.80/22.00/32.20/41.90/52.10/59.70/72.20/82.1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oIfVlaWz_files\slide0001_image001.png"/>
</p:tagLst>
</file>

<file path=ppt/tags/tag1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To15YCIK_files\slide0001_image001.png"/>
</p:tagLst>
</file>

<file path=ppt/tags/tag1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9Gl6FH2b_files\slide0001_image001.png"/>
</p:tagLst>
</file>

<file path=ppt/tags/tag12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1WwMkb9V_files\slide0001_image001.png"/>
</p:tagLst>
</file>

<file path=ppt/tags/tag1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128.xml><?xml version="1.0" encoding="utf-8"?>
<p:tagLst xmlns:a="http://schemas.openxmlformats.org/drawingml/2006/main" xmlns:r="http://schemas.openxmlformats.org/officeDocument/2006/relationships" xmlns:p="http://schemas.openxmlformats.org/presentationml/2006/main">
  <p:tag name="AUDIO_ID" val="283"/>
  <p:tag name="ARTICULATE_SLIDE_NAV" val="28"/>
  <p:tag name="ARTICULATE_SLIDE_GUID" val="95549cb3-b27e-459f-a049-838c6f1af87f"/>
  <p:tag name="ORIGINAL_AUDIO_FILEPATH" val="C:\Users\SPicone\Desktop\Generational_Diversity\Audio\GenerationalDiversity28.wav"/>
  <p:tag name="ELAPSEDTIME" val="38.792"/>
  <p:tag name="TIMELINE" val="9.30/13.40/16.30/19.10/22.1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12"/>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iNv9UQzY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17.75"/>
  <p:tag name="MARGIN_3" val="36.25"/>
  <p:tag name="MARGIN_4" val="185.25"/>
  <p:tag name="MARGIN_5" val="194.25"/>
  <p:tag name="FONT_SIZE" val="12"/>
</p:tagLst>
</file>

<file path=ppt/tags/tag131.xml><?xml version="1.0" encoding="utf-8"?>
<p:tagLst xmlns:a="http://schemas.openxmlformats.org/drawingml/2006/main" xmlns:r="http://schemas.openxmlformats.org/officeDocument/2006/relationships" xmlns:p="http://schemas.openxmlformats.org/presentationml/2006/main">
  <p:tag name="AUDIO_ID" val="284"/>
  <p:tag name="ARTICULATE_SLIDE_NAV" val="29"/>
  <p:tag name="ARTICULATE_SLIDE_GUID" val="5c447f65-5788-4aed-b477-f8af2c823011"/>
  <p:tag name="ORIGINAL_AUDIO_FILEPATH" val="C:\Users\SPicone\Desktop\Generational_Diversity\Audio\GenerationalDiversity29.wav"/>
  <p:tag name="ELAPSEDTIME" val="43.852"/>
  <p:tag name="TIMELINE" val="6.30/11.20/16.20/20.9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False"/>
  <p:tag name="ARTICULATE_PLAYER_CONTROL_NOTES" val="True"/>
  <p:tag name="ARTICULATE_PLAYER_CONTROL_MENU" val="True"/>
  <p:tag name="ARTICULATE_PLAYER_CONTROL_LOGO" val="True"/>
  <p:tag name="ARTICULATE_USED_LAYOUT" val="2"/>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ReFBsJlV_files\slide0001_image001.png"/>
</p:tagLst>
</file>

<file path=ppt/tags/tag1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ps19h8rz_files\slide0001_image001.png"/>
</p:tagLst>
</file>

<file path=ppt/tags/tag1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IYDHdpgF_files\slide0001_image001.png"/>
</p:tagLst>
</file>

<file path=ppt/tags/tag1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1kzLl2qv_files\slide0001_image001.png"/>
</p:tagLst>
</file>

<file path=ppt/tags/tag1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MFWHuIVE_files\slide0001_image001.png"/>
</p:tagLst>
</file>

<file path=ppt/tags/tag1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17.75"/>
  <p:tag name="MARGIN_3" val="36.25"/>
  <p:tag name="MARGIN_4" val="185.25"/>
  <p:tag name="MARGIN_5" val="194.25"/>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257"/>
  <p:tag name="ARTICULATE_SLIDE_NAV" val="1"/>
  <p:tag name="ARTICULATE_SLIDE_GUID" val="04e20cf7-8dd0-45e5-837f-67d713042ad5"/>
  <p:tag name="ORIGINAL_AUDIO_FILEPATH" val="C:\Users\SPicone\Desktop\Generational_Diversity\Audio\GenerationalDiversity1.wav"/>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False"/>
  <p:tag name="ARTICULATE_PLAYER_CONTROL_NEXT" val="True"/>
  <p:tag name="ARTICULATE_PLAYER_CONTROL_NOTES" val="True"/>
  <p:tag name="ARTICULATE_PLAYER_CONTROL_MENU" val="True"/>
  <p:tag name="ARTICULATE_PLAYER_CONTROL_LOGO" val="True"/>
  <p:tag name="ELAPSEDTIME" val="84.75"/>
  <p:tag name="ARTICULATE_USED_LAYOUT"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UDIO_ID" val="256"/>
  <p:tag name="ARTICULATE_SLIDE_NAV" val="2"/>
  <p:tag name="ARTICULATE_SLIDE_GUID" val="5385c03c-b7d3-4536-9fed-98875bfde6fc"/>
  <p:tag name="ORIGINAL_AUDIO_FILEPATH" val="C:\Users\SPicone\Desktop\Generational_Diversity\Audio\GenerationalDiversity2.wav"/>
  <p:tag name="ELAPSEDTIME" val="40.23"/>
  <p:tag name="TIMELINE" val="13.30/15.90/19.80/24.40/34.1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GhaqyqcY_files\slide0001_image001.pn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0k4xRQRu_files\slide0001_image001.png"/>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fJJrHsfs_files\slide0001_image001.png"/>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ZLQSFAfo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FqtiywzW_files\slide0001_image001.png"/>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UDIO_ID" val="258"/>
  <p:tag name="ARTICULATE_SLIDE_NAV" val="3"/>
  <p:tag name="ARTICULATE_SLIDE_GUID" val="32295c2f-3aad-49e4-8a7e-195f5edcde27"/>
  <p:tag name="ORIGINAL_AUDIO_FILEPATH" val="C:\Users\SPicone\Desktop\Generational_Diversity\Audio\GenerationalDiversity3.wav"/>
  <p:tag name="ELAPSEDTIME" val="62.02"/>
  <p:tag name="TIMELINE" val="14.00/25.80/33.60/45.3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17.75"/>
  <p:tag name="MARGIN_3" val="36.25"/>
  <p:tag name="MARGIN_4" val="185.25"/>
  <p:tag name="MARGIN_5" val="194.25"/>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UDIO_ID" val="292"/>
  <p:tag name="ARTICULATE_SLIDE_NAV" val="4"/>
  <p:tag name="ARTICULATE_SLIDE_GUID" val="eab3b5c2-f958-46e1-99d1-6ac9a027fa62"/>
  <p:tag name="ORIGINAL_AUDIO_FILEPATH" val="C:\Users\SPicone\Desktop\Generational_Diversity\Audio\GenerationalDiversity4.wav"/>
  <p:tag name="ELAPSEDTIME" val="64.99"/>
  <p:tag name="TIMELINE" val="18.90/41.40/49.40/55.9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1"/>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jxMNFplJ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AUDIO_ID" val="285"/>
  <p:tag name="ARTICULATE_SLIDE_NAV" val="5"/>
  <p:tag name="ARTICULATE_SLIDE_GUID" val="fd77ca12-79bc-4a01-aa1f-f887e923d1b4"/>
  <p:tag name="ORIGINAL_AUDIO_FILEPATH" val="C:\Users\SPicone\Desktop\Generational_Diversity\Audio\GenerationalDiversity5.wav"/>
  <p:tag name="ELAPSEDTIME" val="46.05"/>
  <p:tag name="TIMELINE" val="7.10/20.20/33.7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B0vTbwuS_files\slide0001_image001.png"/>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17.75"/>
  <p:tag name="MARGIN_3" val="36.25"/>
  <p:tag name="MARGIN_4" val="185.25"/>
  <p:tag name="MARGIN_5" val="194.25"/>
  <p:tag name="FONT_SIZE" val="12"/>
</p:tagLst>
</file>

<file path=ppt/tags/tag43.xml><?xml version="1.0" encoding="utf-8"?>
<p:tagLst xmlns:a="http://schemas.openxmlformats.org/drawingml/2006/main" xmlns:r="http://schemas.openxmlformats.org/officeDocument/2006/relationships" xmlns:p="http://schemas.openxmlformats.org/presentationml/2006/main">
  <p:tag name="AUDIO_ID" val="295"/>
  <p:tag name="ARTICULATE_SLIDE_NAV" val="6"/>
  <p:tag name="ARTICULATE_SLIDE_GUID" val="f4422c54-c113-44d0-8455-98a75e1ff3a3"/>
  <p:tag name="ORIGINAL_AUDIO_FILEPATH" val="C:\Users\SPicone\Desktop\Generational_Diversity\Audio\GenerationalDiversity6.wav"/>
  <p:tag name="ELAPSEDTIME" val="44.64"/>
  <p:tag name="TIMELINE" val="10.80/21.30/32.00/38.1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ge2S7LEJ_files\slide0001_image001.png"/>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D" val="290"/>
  <p:tag name="ARTICULATE_SLIDE_NAV" val="7"/>
  <p:tag name="ARTICULATE_SLIDE_GUID" val="f7ebad3c-b914-4d7b-b4f6-cf08c3a099b7"/>
  <p:tag name="ORIGINAL_AUDIO_FILEPATH" val="C:\Users\SPicone\Desktop\Generational_Diversity\Audio\GenerationalDiversity7.wav"/>
  <p:tag name="ELAPSEDTIME" val="72.93"/>
  <p:tag name="TIMELINE" val="1.90/11.10/17.10/24.60/32.10/39.20/53.3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17.75"/>
  <p:tag name="MARGIN_3" val="36.25"/>
  <p:tag name="MARGIN_4" val="185.25"/>
  <p:tag name="MARGIN_5" val="194.25"/>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1kXfX3JT_files\slide0001_image001.png"/>
</p:tagLst>
</file>

<file path=ppt/tags/tag50.xml><?xml version="1.0" encoding="utf-8"?>
<p:tagLst xmlns:a="http://schemas.openxmlformats.org/drawingml/2006/main" xmlns:r="http://schemas.openxmlformats.org/officeDocument/2006/relationships" xmlns:p="http://schemas.openxmlformats.org/presentationml/2006/main">
  <p:tag name="AUDIO_ID" val="293"/>
  <p:tag name="ARTICULATE_SLIDE_NAV" val="8"/>
  <p:tag name="ARTICULATE_SLIDE_GUID" val="29a35413-d5f4-4209-9d35-0c422e396749"/>
  <p:tag name="ORIGINAL_AUDIO_FILEPATH" val="C:\Users\SPicone\Desktop\Generational_Diversity\Audio\GenerationalDiversity8.wav"/>
  <p:tag name="ELAPSEDTIME" val="80.41"/>
  <p:tag name="TIMELINE" val="1.60/14.60/29.20/36.70/56.80/70.5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v7bVOpMf_files\slide0001_image001.png"/>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AUDIO_ID" val="294"/>
  <p:tag name="ARTICULATE_SLIDE_NAV" val="9"/>
  <p:tag name="ARTICULATE_SLIDE_GUID" val="ed2728cc-d392-4474-95af-c8af0284a3db"/>
  <p:tag name="ORIGINAL_AUDIO_FILEPATH" val="C:\Users\SPicone\Desktop\Generational_Diversity\Audio\GenerationalDiversity9.wav"/>
  <p:tag name="ELAPSEDTIME" val="74.19"/>
  <p:tag name="TIMELINE" val="1.70/12.70/29.40/38.10/45.70/52.2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17.75"/>
  <p:tag name="MARGIN_3" val="36.25"/>
  <p:tag name="MARGIN_4" val="185.25"/>
  <p:tag name="MARGIN_5" val="194.25"/>
  <p:tag name="FONT_SIZE" val="12"/>
</p:tagLst>
</file>

<file path=ppt/tags/tag56.xml><?xml version="1.0" encoding="utf-8"?>
<p:tagLst xmlns:a="http://schemas.openxmlformats.org/drawingml/2006/main" xmlns:r="http://schemas.openxmlformats.org/officeDocument/2006/relationships" xmlns:p="http://schemas.openxmlformats.org/presentationml/2006/main">
  <p:tag name="AUDIO_ID" val="265"/>
  <p:tag name="ARTICULATE_SLIDE_NAV" val="10"/>
  <p:tag name="ARTICULATE_SLIDE_GUID" val="6476e0ac-d6d3-4a97-b5a4-f3395bd0b339"/>
  <p:tag name="ORIGINAL_AUDIO_FILEPATH" val="C:\Users\SPicone\Desktop\Generational_Diversity\Audio\GenerationalDiversity10.wav"/>
  <p:tag name="ELAPSEDTIME" val="61.34"/>
  <p:tag name="TIMELINE" val="8.00/20.60/27.60/31.20/42.4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59.xml><?xml version="1.0" encoding="utf-8"?>
<p:tagLst xmlns:a="http://schemas.openxmlformats.org/drawingml/2006/main" xmlns:r="http://schemas.openxmlformats.org/officeDocument/2006/relationships" xmlns:p="http://schemas.openxmlformats.org/presentationml/2006/main">
  <p:tag name="AUDIO_ID" val="266"/>
  <p:tag name="ARTICULATE_SLIDE_NAV" val="11"/>
  <p:tag name="ARTICULATE_SLIDE_GUID" val="db94c54b-3de1-468a-b995-0c04660826fd"/>
  <p:tag name="ORIGINAL_AUDIO_FILEPATH" val="C:\Users\SPicone\Desktop\Generational_Diversity\Audio\GenerationalDiversity11.wav"/>
  <p:tag name="ELAPSEDTIME" val="58.65"/>
  <p:tag name="TIMELINE" val="1.40/16.20/28.50/34.20/41.7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NlH7AEVi_files\slide0001_image001.png"/>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AUDIO_ID" val="267"/>
  <p:tag name="ARTICULATE_SLIDE_NAV" val="12"/>
  <p:tag name="ARTICULATE_SLIDE_GUID" val="f9642058-aebb-45fa-83a4-175494ae147d"/>
  <p:tag name="ORIGINAL_AUDIO_FILEPATH" val="C:\Users\SPicone\Desktop\Generational_Diversity\Audio\GenerationalDiversity12.wav"/>
  <p:tag name="ELAPSEDTIME" val="34.22"/>
  <p:tag name="TIMELINE" val="1.60/9.00/16.20/20.70/25.40/30.4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66.xml><?xml version="1.0" encoding="utf-8"?>
<p:tagLst xmlns:a="http://schemas.openxmlformats.org/drawingml/2006/main" xmlns:r="http://schemas.openxmlformats.org/officeDocument/2006/relationships" xmlns:p="http://schemas.openxmlformats.org/presentationml/2006/main">
  <p:tag name="AUDIO_ID" val="268"/>
  <p:tag name="ARTICULATE_SLIDE_NAV" val="13"/>
  <p:tag name="ARTICULATE_SLIDE_GUID" val="4e52998f-74c6-4524-8124-777a39fdef02"/>
  <p:tag name="ORIGINAL_AUDIO_FILEPATH" val="C:\Users\Work\Desktop\Audio\Intro&amp;Outro&amp;Attach\D_Intro.wav"/>
  <p:tag name="ELAPSEDTIME" val="25.332"/>
  <p:tag name="TIMELINE" val="10.40/11.30/12.60/15.00/16.7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17.75"/>
  <p:tag name="MARGIN_3" val="36.25"/>
  <p:tag name="MARGIN_4" val="185.25"/>
  <p:tag name="MARGIN_5" val="194.25"/>
  <p:tag name="FONT_SIZE" val="12"/>
</p:tagLst>
</file>

<file path=ppt/tags/tag69.xml><?xml version="1.0" encoding="utf-8"?>
<p:tagLst xmlns:a="http://schemas.openxmlformats.org/drawingml/2006/main" xmlns:r="http://schemas.openxmlformats.org/officeDocument/2006/relationships" xmlns:p="http://schemas.openxmlformats.org/presentationml/2006/main">
  <p:tag name="AUDIO_ID" val="269"/>
  <p:tag name="ARTICULATE_SLIDE_NAV" val="14"/>
  <p:tag name="ARTICULATE_SLIDE_GUID" val="b4267f7a-bbd0-4f7b-bd7e-33166656ebc5"/>
  <p:tag name="ORIGINAL_AUDIO_FILEPATH" val="C:\Users\SPicone\Desktop\Generational_Diversity\Audio\GenerationalDiversity14.wav"/>
  <p:tag name="ELAPSEDTIME" val="57.52"/>
  <p:tag name="TIMELINE" val="1.80/21.00/33.00/39.60/49.3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wjOgeBUH_files\slide0001_image001.png"/>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76.xml><?xml version="1.0" encoding="utf-8"?>
<p:tagLst xmlns:a="http://schemas.openxmlformats.org/drawingml/2006/main" xmlns:r="http://schemas.openxmlformats.org/officeDocument/2006/relationships" xmlns:p="http://schemas.openxmlformats.org/presentationml/2006/main">
  <p:tag name="AUDIO_ID" val="270"/>
  <p:tag name="ARTICULATE_SLIDE_NAV" val="15"/>
  <p:tag name="ARTICULATE_SLIDE_GUID" val="ad8dd945-8855-4f03-8886-293152cc8656"/>
  <p:tag name="ORIGINAL_AUDIO_FILEPATH" val="C:\Users\SPicone\Desktop\Generational_Diversity\Audio\GenerationalDiversity15.wav"/>
  <p:tag name="ELAPSEDTIME" val="64.362"/>
  <p:tag name="TIMELINE" val="1.00/11.60/29.50/40.00/49.3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niIyK2ic_files\slide0001_image001.jpg"/>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VxuV1W4j_files\slide0001_image001.jpg"/>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LOEAkkiO_files\slide0001_image001.jpg"/>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ags/tag83.xml><?xml version="1.0" encoding="utf-8"?>
<p:tagLst xmlns:a="http://schemas.openxmlformats.org/drawingml/2006/main" xmlns:r="http://schemas.openxmlformats.org/officeDocument/2006/relationships" xmlns:p="http://schemas.openxmlformats.org/presentationml/2006/main">
  <p:tag name="AUDIO_ID" val="271"/>
  <p:tag name="ARTICULATE_SLIDE_NAV" val="16"/>
  <p:tag name="ARTICULATE_SLIDE_GUID" val="d4fba9e9-2dba-480b-8a95-5e8da814d95b"/>
  <p:tag name="ORIGINAL_AUDIO_FILEPATH" val="C:\Users\SPicone\Desktop\Generational_Diversity\Audio\GenerationalDiversity16.wav"/>
  <p:tag name="ELAPSEDTIME" val="33.952"/>
  <p:tag name="TIMELINE" val="1.50/5.10/9.50/24.1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ad7B7qJL_files\slide0001_image001.jpg"/>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17.75"/>
  <p:tag name="MARGIN_3" val="36.25"/>
  <p:tag name="MARGIN_4" val="185.25"/>
  <p:tag name="MARGIN_5" val="194.25"/>
  <p:tag name="FONT_SIZE" val="12"/>
</p:tagLst>
</file>

<file path=ppt/tags/tag87.xml><?xml version="1.0" encoding="utf-8"?>
<p:tagLst xmlns:a="http://schemas.openxmlformats.org/drawingml/2006/main" xmlns:r="http://schemas.openxmlformats.org/officeDocument/2006/relationships" xmlns:p="http://schemas.openxmlformats.org/presentationml/2006/main">
  <p:tag name="AUDIO_ID" val="272"/>
  <p:tag name="ARTICULATE_SLIDE_NAV" val="17"/>
  <p:tag name="ARTICULATE_SLIDE_GUID" val="4a1c9042-c87b-4afa-b7fa-b94bbdbd6a6e"/>
  <p:tag name="ORIGINAL_AUDIO_FILEPATH" val="C:\Users\SPicone\Desktop\Generational_Diversity\Audio\GenerationalDiversity17.wav"/>
  <p:tag name="ELAPSEDTIME" val="38.732"/>
  <p:tag name="TIMELINE" val="1.10/9.20/15.80/24.20/30.2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Picone\AppData\Local\Temp\articulate\presenter\imgtemp\EJ714dtk_files\slide0001_image001.jpg"/>
</p:tagLst>
</file>

<file path=ppt/tags/tag8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17.75"/>
  <p:tag name="MARGIN_3" val="36.25"/>
  <p:tag name="MARGIN_4" val="185.25"/>
  <p:tag name="MARGIN_5" val="194.25"/>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UDIO_ID" val="273"/>
  <p:tag name="ARTICULATE_SLIDE_NAV" val="18"/>
  <p:tag name="ARTICULATE_SLIDE_GUID" val="19222916-36b5-458b-99be-9eb8007f718b"/>
  <p:tag name="ORIGINAL_AUDIO_FILEPATH" val="C:\Users\SPicone\Desktop\Generational_Diversity\Audio\GenerationalDiversity18.wav"/>
  <p:tag name="ELAPSEDTIME" val="49.442"/>
  <p:tag name="TIMELINE" val="19.40/22.90/27.50/32.1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17.75"/>
  <p:tag name="MARGIN_3" val="36.25"/>
  <p:tag name="MARGIN_4" val="185.25"/>
  <p:tag name="MARGIN_5" val="194.25"/>
  <p:tag name="FONT_SIZE" val="12"/>
</p:tagLst>
</file>

<file path=ppt/tags/tag92.xml><?xml version="1.0" encoding="utf-8"?>
<p:tagLst xmlns:a="http://schemas.openxmlformats.org/drawingml/2006/main" xmlns:r="http://schemas.openxmlformats.org/officeDocument/2006/relationships" xmlns:p="http://schemas.openxmlformats.org/presentationml/2006/main">
  <p:tag name="AUDIO_ID" val="274"/>
  <p:tag name="ARTICULATE_SLIDE_NAV" val="19"/>
  <p:tag name="ARTICULATE_SLIDE_GUID" val="71aa130b-a5ff-4d0e-8b00-7e1b06d4e633"/>
  <p:tag name="ORIGINAL_AUDIO_FILEPATH" val="C:\Users\SPicone\Desktop\Generational_Diversity\Audio\GenerationalDiversity19.wav"/>
  <p:tag name="ELAPSEDTIME" val="44.822"/>
  <p:tag name="TIMELINE" val="8.80/12.00/15.00/18.30/21.2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12"/>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17.75"/>
  <p:tag name="MARGIN_3" val="36.25"/>
  <p:tag name="MARGIN_4" val="185.25"/>
  <p:tag name="MARGIN_5" val="194.25"/>
  <p:tag name="FONT_SIZE" val="12"/>
</p:tagLst>
</file>

<file path=ppt/tags/tag95.xml><?xml version="1.0" encoding="utf-8"?>
<p:tagLst xmlns:a="http://schemas.openxmlformats.org/drawingml/2006/main" xmlns:r="http://schemas.openxmlformats.org/officeDocument/2006/relationships" xmlns:p="http://schemas.openxmlformats.org/presentationml/2006/main">
  <p:tag name="AUDIO_ID" val="275"/>
  <p:tag name="ARTICULATE_SLIDE_NAV" val="20"/>
  <p:tag name="ARTICULATE_SLIDE_GUID" val="e388e10a-8f6d-4892-95eb-d7e88c0fb47a"/>
  <p:tag name="ORIGINAL_AUDIO_FILEPATH" val="C:\Users\SPicone\Desktop\Generational_Diversity\Audio\GenerationalDiversity20.wav"/>
  <p:tag name="ELAPSEDTIME" val="56.392"/>
  <p:tag name="TIMELINE" val="1.30/11.10/26.90/41.8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2"/>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17.75"/>
  <p:tag name="MARGIN_3" val="36.25"/>
  <p:tag name="MARGIN_4" val="185.25"/>
  <p:tag name="MARGIN_5" val="194.25"/>
  <p:tag name="FONT_SIZE" val="12"/>
</p:tagLst>
</file>

<file path=ppt/tags/tag98.xml><?xml version="1.0" encoding="utf-8"?>
<p:tagLst xmlns:a="http://schemas.openxmlformats.org/drawingml/2006/main" xmlns:r="http://schemas.openxmlformats.org/officeDocument/2006/relationships" xmlns:p="http://schemas.openxmlformats.org/presentationml/2006/main">
  <p:tag name="AUDIO_ID" val="276"/>
  <p:tag name="ARTICULATE_SLIDE_NAV" val="21"/>
  <p:tag name="ARTICULATE_SLIDE_GUID" val="ffa7a597-cd7b-4c48-9ab5-e17d9ce0980b"/>
  <p:tag name="ORIGINAL_AUDIO_FILEPATH" val="C:\Users\SPicone\Desktop\Generational_Diversity\Audio\GenerationalDiversity21.wav"/>
  <p:tag name="ELAPSEDTIME" val="77.472"/>
  <p:tag name="TIMELINE" val="1.70/22.40/37.40/56.90/70.00"/>
  <p:tag name="ARTICULATE_LOCK_SLIDE" val="0"/>
  <p:tag name="ARTICULATE_NAV_LEVEL" val="1"/>
  <p:tag name="ARTICULATE_TOC_EXPANDED" val="True"/>
  <p:tag name="ARTICULATE_SLIDE_PRESENTER_GUID" val="9e60e563-6ed9-406e-a761-d49ff0a23312"/>
  <p:tag name="ARTICULATE_SLIDE_PAUSE" val="1"/>
  <p:tag name="ARTICULATE_HIDE_SLIDE" val="0"/>
  <p:tag name="ARTICULATE_PLAYER_CONTROL_PREVIOUS" val="True"/>
  <p:tag name="ARTICULATE_PLAYER_CONTROL_NEXT" val="True"/>
  <p:tag name="ARTICULATE_PLAYER_CONTROL_NOTES" val="True"/>
  <p:tag name="ARTICULATE_PLAYER_CONTROL_MENU" val="True"/>
  <p:tag name="ARTICULATE_PLAYER_CONTROL_LOGO" val="True"/>
  <p:tag name="ARTICULATE_USED_LAYOUT" val="1"/>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BLR_PPT_FinalMaster">
  <a:themeElements>
    <a:clrScheme name="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R_PPT_Final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R_PPT_FinalMas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R_PPT_FinalMas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R_PPT_FinalMas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R_PPT_FinalMas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R_PPT_Final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R_PPT_Final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R_PPT_Final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STP_PowerPoint Animation References.pot</Template>
  <TotalTime>3258</TotalTime>
  <Words>4941</Words>
  <Application>Microsoft Office PowerPoint</Application>
  <PresentationFormat>On-screen Show (4:3)</PresentationFormat>
  <Paragraphs>423</Paragraphs>
  <Slides>29</Slides>
  <Notes>29</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BLR_PPT_FinalMaster</vt:lpstr>
      <vt:lpstr>1_Custom Design</vt:lpstr>
      <vt:lpstr>Default Design</vt:lpstr>
      <vt:lpstr>2_Custom Design</vt:lpstr>
      <vt:lpstr>Generational Diversity</vt:lpstr>
      <vt:lpstr>Session Objectives</vt:lpstr>
      <vt:lpstr>Diversity and the Workplace</vt:lpstr>
      <vt:lpstr>The Generations</vt:lpstr>
      <vt:lpstr>Caution</vt:lpstr>
      <vt:lpstr>Formative Influences: Matures</vt:lpstr>
      <vt:lpstr>Formative Influences: Boomers</vt:lpstr>
      <vt:lpstr>Formative Influences: Xers</vt:lpstr>
      <vt:lpstr>Formative Influences: Millennials</vt:lpstr>
      <vt:lpstr>Attributes and Attitudes: Matures</vt:lpstr>
      <vt:lpstr>Attributes and Attitudes: Boomers</vt:lpstr>
      <vt:lpstr>Attributes and Attitudes: Xers</vt:lpstr>
      <vt:lpstr>Attributes and Attitudes: Millennials</vt:lpstr>
      <vt:lpstr>Current Concerns: Matures</vt:lpstr>
      <vt:lpstr>Current Concerns: Boomers</vt:lpstr>
      <vt:lpstr>Current Concerns: Xers</vt:lpstr>
      <vt:lpstr>Current Concerns: Millennials</vt:lpstr>
      <vt:lpstr>Who’s Who in the Generations: Match Game</vt:lpstr>
      <vt:lpstr>Who’s Who in the Generations</vt:lpstr>
      <vt:lpstr>Age Discrimination and Generational Diversity</vt:lpstr>
      <vt:lpstr>Communication</vt:lpstr>
      <vt:lpstr>Feedback</vt:lpstr>
      <vt:lpstr>Costs of Communication Failures</vt:lpstr>
      <vt:lpstr>Teamwork</vt:lpstr>
      <vt:lpstr>Motivation</vt:lpstr>
      <vt:lpstr>Training and Development</vt:lpstr>
      <vt:lpstr>Supervising Generational Diversity: True or False?</vt:lpstr>
      <vt:lpstr>Supervising  Generational Diversity</vt:lpstr>
      <vt:lpstr>Key Points to 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Generational Diversity</dc:title>
  <dc:creator>BLR</dc:creator>
  <cp:lastModifiedBy>HP Touch</cp:lastModifiedBy>
  <cp:revision>393</cp:revision>
  <cp:lastPrinted>2008-06-22T12:04:12Z</cp:lastPrinted>
  <dcterms:created xsi:type="dcterms:W3CDTF">2008-03-19T15:45:05Z</dcterms:created>
  <dcterms:modified xsi:type="dcterms:W3CDTF">2019-02-16T18:47:37Z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Generational_Diversity</vt:lpwstr>
  </property>
  <property fmtid="{D5CDD505-2E9C-101B-9397-08002B2CF9AE}" pid="4" name="ArticulateGUID">
    <vt:lpwstr>0320FE7B-EA3E-47F9-9855-A0883687BB4D</vt:lpwstr>
  </property>
  <property fmtid="{D5CDD505-2E9C-101B-9397-08002B2CF9AE}" pid="5" name="ArticulateProjectVersion">
    <vt:lpwstr>8</vt:lpwstr>
  </property>
  <property fmtid="{D5CDD505-2E9C-101B-9397-08002B2CF9AE}" pid="6" name="ArticulateProjectFull">
    <vt:lpwstr>C:\Users\DWolfram.BLR\Desktop\GEN_DIV\Generational_Diversity.ppta</vt:lpwstr>
  </property>
</Properties>
</file>